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62" r:id="rId1"/>
  </p:sldMasterIdLst>
  <p:notesMasterIdLst>
    <p:notesMasterId r:id="rId15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445DE5B0-4E48-41D1-81CC-B9F82C2B81A3}">
  <a:tblStyle styleId="{445DE5B0-4E48-41D1-81CC-B9F82C2B81A3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8" d="100"/>
          <a:sy n="88" d="100"/>
        </p:scale>
        <p:origin x="588" y="64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g2e27a37b5a5_0_9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98" name="Google Shape;98;g2e27a37b5a5_0_9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Google Shape;194;g2e36b8ae0da_1_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5" name="Google Shape;195;g2e36b8ae0da_1_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Google Shape;203;g2e276f9d89d_0_6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4" name="Google Shape;204;g2e276f9d89d_0_6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" name="Google Shape;212;g2e27a37b5a5_0_3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3" name="Google Shape;213;g2e27a37b5a5_0_31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" name="Google Shape;223;g2e27a37b5a5_0_3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4" name="Google Shape;224;g2e27a37b5a5_0_32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g2e27a37b5a5_0_19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09" name="Google Shape;109;g2e27a37b5a5_0_19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g2e27a37b5a5_0_29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6" name="Google Shape;116;g2e27a37b5a5_0_29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g2e276f9d89d_0_4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4" name="Google Shape;124;g2e276f9d89d_0_4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g2e27a37b5a5_0_30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2" name="Google Shape;132;g2e27a37b5a5_0_30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Google Shape;145;g2e36b8ae0da_1_3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6" name="Google Shape;146;g2e36b8ae0da_1_3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Google Shape;160;g2e27a37b5a5_0_3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1" name="Google Shape;161;g2e27a37b5a5_0_3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Google Shape;170;g2e27a37b5a5_0_30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1" name="Google Shape;171;g2e27a37b5a5_0_30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Google Shape;187;g2e276f9d89d_0_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8" name="Google Shape;188;g2e276f9d89d_0_3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白紙" type="blank">
  <p:cSld name="BLANK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2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3" name="Google Shape;13;p2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4" name="Google Shape;14;p2"/>
          <p:cNvSpPr txBox="1">
            <a:spLocks noGrp="1"/>
          </p:cNvSpPr>
          <p:nvPr>
            <p:ph type="sldNum" idx="12"/>
          </p:nvPr>
        </p:nvSpPr>
        <p:spPr>
          <a:xfrm>
            <a:off x="7018725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付きのコンテンツ" type="objTx">
  <p:cSld name="OBJECT_WITH_CAPTION_TEXT"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11"/>
          <p:cNvSpPr txBox="1">
            <a:spLocks noGrp="1"/>
          </p:cNvSpPr>
          <p:nvPr>
            <p:ph type="title"/>
          </p:nvPr>
        </p:nvSpPr>
        <p:spPr>
          <a:xfrm>
            <a:off x="629841" y="342900"/>
            <a:ext cx="2949300" cy="120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11"/>
          <p:cNvSpPr txBox="1">
            <a:spLocks noGrp="1"/>
          </p:cNvSpPr>
          <p:nvPr>
            <p:ph type="body" idx="1"/>
          </p:nvPr>
        </p:nvSpPr>
        <p:spPr>
          <a:xfrm>
            <a:off x="3887391" y="740569"/>
            <a:ext cx="4629300" cy="36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810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619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100"/>
              <a:buChar char="•"/>
              <a:defRPr sz="2100"/>
            </a:lvl2pPr>
            <a:lvl3pPr marL="1371600" lvl="2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4pPr>
            <a:lvl5pPr marL="2286000" lvl="4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5pPr>
            <a:lvl6pPr marL="2743200" lvl="5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6pPr>
            <a:lvl7pPr marL="3200400" lvl="6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7pPr>
            <a:lvl8pPr marL="3657600" lvl="7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8pPr>
            <a:lvl9pPr marL="4114800" lvl="8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9pPr>
          </a:lstStyle>
          <a:p>
            <a:endParaRPr/>
          </a:p>
        </p:txBody>
      </p:sp>
      <p:sp>
        <p:nvSpPr>
          <p:cNvPr id="68" name="Google Shape;68;p11"/>
          <p:cNvSpPr txBox="1">
            <a:spLocks noGrp="1"/>
          </p:cNvSpPr>
          <p:nvPr>
            <p:ph type="body" idx="2"/>
          </p:nvPr>
        </p:nvSpPr>
        <p:spPr>
          <a:xfrm>
            <a:off x="629841" y="1543050"/>
            <a:ext cx="2949300" cy="28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/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5pPr>
            <a:lvl6pPr marL="2743200" lvl="5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6pPr>
            <a:lvl7pPr marL="3200400" lvl="6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7pPr>
            <a:lvl8pPr marL="3657600" lvl="7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8pPr>
            <a:lvl9pPr marL="4114800" lvl="8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9pPr>
          </a:lstStyle>
          <a:p>
            <a:endParaRPr/>
          </a:p>
        </p:txBody>
      </p:sp>
      <p:sp>
        <p:nvSpPr>
          <p:cNvPr id="69" name="Google Shape;69;p11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11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71" name="Google Shape;71;p11"/>
          <p:cNvSpPr txBox="1">
            <a:spLocks noGrp="1"/>
          </p:cNvSpPr>
          <p:nvPr>
            <p:ph type="sldNum" idx="12"/>
          </p:nvPr>
        </p:nvSpPr>
        <p:spPr>
          <a:xfrm>
            <a:off x="7018725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付きの図" type="picTx">
  <p:cSld name="PICTURE_WITH_CAPTION_TEXT"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12"/>
          <p:cNvSpPr txBox="1">
            <a:spLocks noGrp="1"/>
          </p:cNvSpPr>
          <p:nvPr>
            <p:ph type="title"/>
          </p:nvPr>
        </p:nvSpPr>
        <p:spPr>
          <a:xfrm>
            <a:off x="629841" y="342900"/>
            <a:ext cx="2949300" cy="120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74" name="Google Shape;74;p12"/>
          <p:cNvSpPr>
            <a:spLocks noGrp="1"/>
          </p:cNvSpPr>
          <p:nvPr>
            <p:ph type="pic" idx="2"/>
          </p:nvPr>
        </p:nvSpPr>
        <p:spPr>
          <a:xfrm>
            <a:off x="3887391" y="740569"/>
            <a:ext cx="4629300" cy="3655200"/>
          </a:xfrm>
          <a:prstGeom prst="rect">
            <a:avLst/>
          </a:prstGeom>
          <a:noFill/>
          <a:ln>
            <a:noFill/>
          </a:ln>
        </p:spPr>
      </p:sp>
      <p:sp>
        <p:nvSpPr>
          <p:cNvPr id="75" name="Google Shape;75;p12"/>
          <p:cNvSpPr txBox="1">
            <a:spLocks noGrp="1"/>
          </p:cNvSpPr>
          <p:nvPr>
            <p:ph type="body" idx="1"/>
          </p:nvPr>
        </p:nvSpPr>
        <p:spPr>
          <a:xfrm>
            <a:off x="629841" y="1543050"/>
            <a:ext cx="2949300" cy="28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/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5pPr>
            <a:lvl6pPr marL="2743200" lvl="5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6pPr>
            <a:lvl7pPr marL="3200400" lvl="6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7pPr>
            <a:lvl8pPr marL="3657600" lvl="7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8pPr>
            <a:lvl9pPr marL="4114800" lvl="8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9pPr>
          </a:lstStyle>
          <a:p>
            <a:endParaRPr/>
          </a:p>
        </p:txBody>
      </p:sp>
      <p:sp>
        <p:nvSpPr>
          <p:cNvPr id="76" name="Google Shape;76;p12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77" name="Google Shape;77;p12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12"/>
          <p:cNvSpPr txBox="1">
            <a:spLocks noGrp="1"/>
          </p:cNvSpPr>
          <p:nvPr>
            <p:ph type="sldNum" idx="12"/>
          </p:nvPr>
        </p:nvSpPr>
        <p:spPr>
          <a:xfrm>
            <a:off x="7018725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と縦書きテキスト" type="vertTx">
  <p:cSld name="VERTICAL_TEXT">
    <p:spTree>
      <p:nvGrpSpPr>
        <p:cNvPr id="1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p13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81" name="Google Shape;81;p13"/>
          <p:cNvSpPr txBox="1">
            <a:spLocks noGrp="1"/>
          </p:cNvSpPr>
          <p:nvPr>
            <p:ph type="body" idx="1"/>
          </p:nvPr>
        </p:nvSpPr>
        <p:spPr>
          <a:xfrm rot="5400000">
            <a:off x="2940300" y="-942431"/>
            <a:ext cx="3263400" cy="788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82" name="Google Shape;82;p13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83" name="Google Shape;83;p13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84" name="Google Shape;84;p13"/>
          <p:cNvSpPr txBox="1">
            <a:spLocks noGrp="1"/>
          </p:cNvSpPr>
          <p:nvPr>
            <p:ph type="sldNum" idx="12"/>
          </p:nvPr>
        </p:nvSpPr>
        <p:spPr>
          <a:xfrm>
            <a:off x="7018725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縦書きタイトルと&#10;縦書きテキスト" type="vertTitleAndTx">
  <p:cSld name="VERTICAL_TITLE_AND_VERTICAL_TEXT"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14"/>
          <p:cNvSpPr txBox="1">
            <a:spLocks noGrp="1"/>
          </p:cNvSpPr>
          <p:nvPr>
            <p:ph type="title"/>
          </p:nvPr>
        </p:nvSpPr>
        <p:spPr>
          <a:xfrm rot="5400000">
            <a:off x="5350050" y="1467544"/>
            <a:ext cx="4359000" cy="197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87" name="Google Shape;87;p14"/>
          <p:cNvSpPr txBox="1">
            <a:spLocks noGrp="1"/>
          </p:cNvSpPr>
          <p:nvPr>
            <p:ph type="body" idx="1"/>
          </p:nvPr>
        </p:nvSpPr>
        <p:spPr>
          <a:xfrm rot="5400000">
            <a:off x="1349475" y="-447056"/>
            <a:ext cx="4359000" cy="580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88" name="Google Shape;88;p14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89" name="Google Shape;89;p14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90" name="Google Shape;90;p14"/>
          <p:cNvSpPr txBox="1">
            <a:spLocks noGrp="1"/>
          </p:cNvSpPr>
          <p:nvPr>
            <p:ph type="sldNum" idx="12"/>
          </p:nvPr>
        </p:nvSpPr>
        <p:spPr>
          <a:xfrm>
            <a:off x="7018725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_本編">
  <p:cSld name="2_本編"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p15"/>
          <p:cNvSpPr txBox="1"/>
          <p:nvPr/>
        </p:nvSpPr>
        <p:spPr>
          <a:xfrm>
            <a:off x="5835316" y="4881397"/>
            <a:ext cx="3206100" cy="19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800"/>
              <a:buFont typeface="Avenir"/>
              <a:buNone/>
            </a:pPr>
            <a:r>
              <a:rPr lang="ja" sz="800" b="0" i="0" u="none" strike="noStrike" cap="none">
                <a:solidFill>
                  <a:srgbClr val="7F7F7F"/>
                </a:solidFill>
                <a:latin typeface="Avenir"/>
                <a:ea typeface="Avenir"/>
                <a:cs typeface="Avenir"/>
                <a:sym typeface="Avenir"/>
              </a:rPr>
              <a:t>copyright©202</a:t>
            </a:r>
            <a:r>
              <a:rPr lang="ja" sz="800">
                <a:solidFill>
                  <a:srgbClr val="7F7F7F"/>
                </a:solidFill>
                <a:latin typeface="Avenir"/>
                <a:ea typeface="Avenir"/>
                <a:cs typeface="Avenir"/>
                <a:sym typeface="Avenir"/>
              </a:rPr>
              <a:t>4</a:t>
            </a:r>
            <a:r>
              <a:rPr lang="ja" sz="800" b="0" i="0" u="none" strike="noStrike" cap="none">
                <a:solidFill>
                  <a:srgbClr val="7F7F7F"/>
                </a:solidFill>
                <a:latin typeface="Avenir"/>
                <a:ea typeface="Avenir"/>
                <a:cs typeface="Avenir"/>
                <a:sym typeface="Avenir"/>
              </a:rPr>
              <a:t> ezSoft Co., Ltd.</a:t>
            </a:r>
            <a:endParaRPr sz="800" b="0" i="0" u="none" strike="noStrike" cap="none">
              <a:solidFill>
                <a:srgbClr val="C00000"/>
              </a:solidFill>
              <a:latin typeface="Avenir"/>
              <a:ea typeface="Avenir"/>
              <a:cs typeface="Avenir"/>
              <a:sym typeface="Avenir"/>
            </a:endParaRPr>
          </a:p>
        </p:txBody>
      </p:sp>
      <p:sp>
        <p:nvSpPr>
          <p:cNvPr id="93" name="Google Shape;93;p15"/>
          <p:cNvSpPr/>
          <p:nvPr/>
        </p:nvSpPr>
        <p:spPr>
          <a:xfrm>
            <a:off x="0" y="0"/>
            <a:ext cx="8113776" cy="397329"/>
          </a:xfrm>
          <a:custGeom>
            <a:avLst/>
            <a:gdLst/>
            <a:ahLst/>
            <a:cxnLst/>
            <a:rect l="l" t="t" r="r" b="b"/>
            <a:pathLst>
              <a:path w="10537371" h="725715" extrusionOk="0">
                <a:moveTo>
                  <a:pt x="10537371" y="0"/>
                </a:moveTo>
                <a:lnTo>
                  <a:pt x="0" y="0"/>
                </a:lnTo>
                <a:lnTo>
                  <a:pt x="0" y="725715"/>
                </a:lnTo>
                <a:lnTo>
                  <a:pt x="10058400" y="725715"/>
                </a:lnTo>
                <a:lnTo>
                  <a:pt x="10537371" y="0"/>
                </a:lnTo>
                <a:close/>
              </a:path>
            </a:pathLst>
          </a:custGeom>
          <a:solidFill>
            <a:srgbClr val="005A97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1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94" name="Google Shape;94;p15" descr="挿絵, 時計 が含まれている画像&#10;&#10;自動的に生成された説明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8198892" y="157325"/>
            <a:ext cx="725524" cy="195333"/>
          </a:xfrm>
          <a:prstGeom prst="rect">
            <a:avLst/>
          </a:prstGeom>
          <a:noFill/>
          <a:ln>
            <a:noFill/>
          </a:ln>
        </p:spPr>
      </p:pic>
      <p:sp>
        <p:nvSpPr>
          <p:cNvPr id="95" name="Google Shape;95;p15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タイトル スライド 1">
  <p:cSld name="1_タイトル スライド_1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3"/>
          <p:cNvSpPr txBox="1"/>
          <p:nvPr/>
        </p:nvSpPr>
        <p:spPr>
          <a:xfrm>
            <a:off x="2420694" y="4830605"/>
            <a:ext cx="6587400" cy="19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800"/>
              <a:buFont typeface="Avenir"/>
              <a:buNone/>
            </a:pPr>
            <a:r>
              <a:rPr lang="ja" sz="800" b="0" i="0" u="none" strike="noStrike" cap="none">
                <a:solidFill>
                  <a:srgbClr val="7F7F7F"/>
                </a:solidFill>
                <a:latin typeface="Avenir"/>
                <a:ea typeface="Avenir"/>
                <a:cs typeface="Avenir"/>
                <a:sym typeface="Avenir"/>
              </a:rPr>
              <a:t>copyright (C) 202</a:t>
            </a:r>
            <a:r>
              <a:rPr lang="ja" sz="800">
                <a:solidFill>
                  <a:srgbClr val="7F7F7F"/>
                </a:solidFill>
                <a:latin typeface="Avenir"/>
                <a:ea typeface="Avenir"/>
                <a:cs typeface="Avenir"/>
                <a:sym typeface="Avenir"/>
              </a:rPr>
              <a:t>4</a:t>
            </a:r>
            <a:r>
              <a:rPr lang="ja" sz="800" b="0" i="0" u="none" strike="noStrike" cap="none">
                <a:solidFill>
                  <a:srgbClr val="7F7F7F"/>
                </a:solidFill>
                <a:latin typeface="Avenir"/>
                <a:ea typeface="Avenir"/>
                <a:cs typeface="Avenir"/>
                <a:sym typeface="Avenir"/>
              </a:rPr>
              <a:t> ezSoft Co., Ltd.｜ezSoft Confidential</a:t>
            </a:r>
            <a:endParaRPr sz="800" b="0" i="0" u="none" strike="noStrike" cap="none">
              <a:solidFill>
                <a:srgbClr val="7F7F7F"/>
              </a:solidFill>
              <a:latin typeface="Avenir"/>
              <a:ea typeface="Avenir"/>
              <a:cs typeface="Avenir"/>
              <a:sym typeface="Avenir"/>
            </a:endParaRPr>
          </a:p>
        </p:txBody>
      </p:sp>
      <p:sp>
        <p:nvSpPr>
          <p:cNvPr id="17" name="Google Shape;17;p3"/>
          <p:cNvSpPr/>
          <p:nvPr/>
        </p:nvSpPr>
        <p:spPr>
          <a:xfrm rot="10800000" flipH="1">
            <a:off x="0" y="1"/>
            <a:ext cx="9153900" cy="69300"/>
          </a:xfrm>
          <a:prstGeom prst="rect">
            <a:avLst/>
          </a:prstGeom>
          <a:gradFill>
            <a:gsLst>
              <a:gs pos="0">
                <a:srgbClr val="3484C6"/>
              </a:gs>
              <a:gs pos="1000">
                <a:srgbClr val="3484C6"/>
              </a:gs>
              <a:gs pos="100000">
                <a:srgbClr val="065092"/>
              </a:gs>
            </a:gsLst>
            <a:lin ang="10800025" scaled="0"/>
          </a:gra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ja"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　</a:t>
            </a:r>
            <a:endParaRPr sz="1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8" name="Google Shape;18;p3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219975" y="4807725"/>
            <a:ext cx="1017262" cy="230475"/>
          </a:xfrm>
          <a:prstGeom prst="rect">
            <a:avLst/>
          </a:prstGeom>
          <a:noFill/>
          <a:ln>
            <a:noFill/>
          </a:ln>
        </p:spPr>
      </p:pic>
      <p:sp>
        <p:nvSpPr>
          <p:cNvPr id="19" name="Google Shape;19;p3"/>
          <p:cNvSpPr txBox="1">
            <a:spLocks noGrp="1"/>
          </p:cNvSpPr>
          <p:nvPr>
            <p:ph type="sldNum" idx="12"/>
          </p:nvPr>
        </p:nvSpPr>
        <p:spPr>
          <a:xfrm>
            <a:off x="8556788" y="4749848"/>
            <a:ext cx="548700" cy="142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セクション見出し" type="secHead">
  <p:cSld name="SECTION_HEADER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4"/>
          <p:cNvSpPr txBox="1">
            <a:spLocks noGrp="1"/>
          </p:cNvSpPr>
          <p:nvPr>
            <p:ph type="title"/>
          </p:nvPr>
        </p:nvSpPr>
        <p:spPr>
          <a:xfrm>
            <a:off x="623888" y="1282303"/>
            <a:ext cx="7886700" cy="213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Arial"/>
              <a:buNone/>
              <a:defRPr sz="45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4"/>
          <p:cNvSpPr txBox="1">
            <a:spLocks noGrp="1"/>
          </p:cNvSpPr>
          <p:nvPr>
            <p:ph type="body" idx="1"/>
          </p:nvPr>
        </p:nvSpPr>
        <p:spPr>
          <a:xfrm>
            <a:off x="623888" y="3442097"/>
            <a:ext cx="7886700" cy="112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500"/>
              <a:buNone/>
              <a:defRPr sz="15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23" name="Google Shape;23;p4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24" name="Google Shape;24;p4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4"/>
          <p:cNvSpPr txBox="1">
            <a:spLocks noGrp="1"/>
          </p:cNvSpPr>
          <p:nvPr>
            <p:ph type="sldNum" idx="12"/>
          </p:nvPr>
        </p:nvSpPr>
        <p:spPr>
          <a:xfrm>
            <a:off x="7018725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タイトル スライド">
  <p:cSld name="1_タイトル スライド">
    <p:spTree>
      <p:nvGrpSpPr>
        <p:cNvPr id="1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Google Shape;27;p5"/>
          <p:cNvSpPr txBox="1"/>
          <p:nvPr/>
        </p:nvSpPr>
        <p:spPr>
          <a:xfrm>
            <a:off x="2420694" y="4830605"/>
            <a:ext cx="6587400" cy="19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800"/>
              <a:buFont typeface="Avenir"/>
              <a:buNone/>
            </a:pPr>
            <a:r>
              <a:rPr lang="ja" sz="800" b="0" i="0" u="none" strike="noStrike" cap="none">
                <a:solidFill>
                  <a:srgbClr val="7F7F7F"/>
                </a:solidFill>
                <a:latin typeface="Avenir"/>
                <a:ea typeface="Avenir"/>
                <a:cs typeface="Avenir"/>
                <a:sym typeface="Avenir"/>
              </a:rPr>
              <a:t>copyright (C) 202</a:t>
            </a:r>
            <a:r>
              <a:rPr lang="ja" sz="800">
                <a:solidFill>
                  <a:srgbClr val="7F7F7F"/>
                </a:solidFill>
                <a:latin typeface="Avenir"/>
                <a:ea typeface="Avenir"/>
                <a:cs typeface="Avenir"/>
                <a:sym typeface="Avenir"/>
              </a:rPr>
              <a:t>4</a:t>
            </a:r>
            <a:r>
              <a:rPr lang="ja" sz="800" b="0" i="0" u="none" strike="noStrike" cap="none">
                <a:solidFill>
                  <a:srgbClr val="7F7F7F"/>
                </a:solidFill>
                <a:latin typeface="Avenir"/>
                <a:ea typeface="Avenir"/>
                <a:cs typeface="Avenir"/>
                <a:sym typeface="Avenir"/>
              </a:rPr>
              <a:t> ezSoft Co., Ltd.｜ezSoft Confidential</a:t>
            </a:r>
            <a:endParaRPr sz="800" b="0" i="0" u="none" strike="noStrike" cap="none">
              <a:solidFill>
                <a:srgbClr val="7F7F7F"/>
              </a:solidFill>
              <a:latin typeface="Avenir"/>
              <a:ea typeface="Avenir"/>
              <a:cs typeface="Avenir"/>
              <a:sym typeface="Avenir"/>
            </a:endParaRPr>
          </a:p>
        </p:txBody>
      </p:sp>
      <p:sp>
        <p:nvSpPr>
          <p:cNvPr id="28" name="Google Shape;28;p5"/>
          <p:cNvSpPr/>
          <p:nvPr/>
        </p:nvSpPr>
        <p:spPr>
          <a:xfrm rot="10800000" flipH="1">
            <a:off x="0" y="1"/>
            <a:ext cx="9153900" cy="69300"/>
          </a:xfrm>
          <a:prstGeom prst="rect">
            <a:avLst/>
          </a:prstGeom>
          <a:gradFill>
            <a:gsLst>
              <a:gs pos="0">
                <a:srgbClr val="3484C6"/>
              </a:gs>
              <a:gs pos="1000">
                <a:srgbClr val="3484C6"/>
              </a:gs>
              <a:gs pos="100000">
                <a:srgbClr val="065092"/>
              </a:gs>
            </a:gsLst>
            <a:lin ang="10800025" scaled="0"/>
          </a:gra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ja"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　</a:t>
            </a:r>
            <a:endParaRPr sz="1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9" name="Google Shape;29;p5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219975" y="4807725"/>
            <a:ext cx="1017262" cy="230475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30" name="Google Shape;30;p5"/>
          <p:cNvCxnSpPr/>
          <p:nvPr/>
        </p:nvCxnSpPr>
        <p:spPr>
          <a:xfrm>
            <a:off x="0" y="552356"/>
            <a:ext cx="8847600" cy="0"/>
          </a:xfrm>
          <a:prstGeom prst="straightConnector1">
            <a:avLst/>
          </a:prstGeom>
          <a:noFill/>
          <a:ln w="9525" cap="flat" cmpd="sng">
            <a:solidFill>
              <a:srgbClr val="015B96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31" name="Google Shape;31;p5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とコンテンツ" type="obj">
  <p:cSld name="OBJEC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6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34" name="Google Shape;34;p6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7886700" cy="326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35" name="Google Shape;35;p6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36" name="Google Shape;36;p6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37" name="Google Shape;37;p6"/>
          <p:cNvSpPr txBox="1">
            <a:spLocks noGrp="1"/>
          </p:cNvSpPr>
          <p:nvPr>
            <p:ph type="sldNum" idx="12"/>
          </p:nvPr>
        </p:nvSpPr>
        <p:spPr>
          <a:xfrm>
            <a:off x="7018725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 スライド" type="title">
  <p:cSld name="TITLE">
    <p:spTree>
      <p:nvGrpSpPr>
        <p:cNvPr id="1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Google Shape;39;p7"/>
          <p:cNvSpPr txBox="1"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Arial"/>
              <a:buNone/>
              <a:defRPr sz="45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40" name="Google Shape;40;p7"/>
          <p:cNvSpPr txBox="1">
            <a:spLocks noGrp="1"/>
          </p:cNvSpPr>
          <p:nvPr>
            <p:ph type="subTitle" idx="1"/>
          </p:nvPr>
        </p:nvSpPr>
        <p:spPr>
          <a:xfrm>
            <a:off x="1143000" y="2701529"/>
            <a:ext cx="6858000" cy="124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1pPr>
            <a:lvl2pPr lvl="1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/>
            </a:lvl2pPr>
            <a:lvl3pPr lvl="2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3pPr>
            <a:lvl4pPr lvl="3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4pPr>
            <a:lvl5pPr lvl="4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5pPr>
            <a:lvl6pPr lvl="5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6pPr>
            <a:lvl7pPr lvl="6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7pPr>
            <a:lvl8pPr lvl="7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8pPr>
            <a:lvl9pPr lvl="8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9pPr>
          </a:lstStyle>
          <a:p>
            <a:endParaRPr/>
          </a:p>
        </p:txBody>
      </p:sp>
      <p:sp>
        <p:nvSpPr>
          <p:cNvPr id="41" name="Google Shape;41;p7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7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43" name="Google Shape;43;p7"/>
          <p:cNvSpPr txBox="1">
            <a:spLocks noGrp="1"/>
          </p:cNvSpPr>
          <p:nvPr>
            <p:ph type="sldNum" idx="12"/>
          </p:nvPr>
        </p:nvSpPr>
        <p:spPr>
          <a:xfrm>
            <a:off x="7018725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 つのコンテンツ" type="twoObj">
  <p:cSld name="TWO_OBJECTS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8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46" name="Google Shape;46;p8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3886200" cy="326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47" name="Google Shape;47;p8"/>
          <p:cNvSpPr txBox="1">
            <a:spLocks noGrp="1"/>
          </p:cNvSpPr>
          <p:nvPr>
            <p:ph type="body" idx="2"/>
          </p:nvPr>
        </p:nvSpPr>
        <p:spPr>
          <a:xfrm>
            <a:off x="4629150" y="1369219"/>
            <a:ext cx="3886200" cy="326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48" name="Google Shape;48;p8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49" name="Google Shape;49;p8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50" name="Google Shape;50;p8"/>
          <p:cNvSpPr txBox="1">
            <a:spLocks noGrp="1"/>
          </p:cNvSpPr>
          <p:nvPr>
            <p:ph type="sldNum" idx="12"/>
          </p:nvPr>
        </p:nvSpPr>
        <p:spPr>
          <a:xfrm>
            <a:off x="7018725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比較" type="twoTxTwoObj">
  <p:cSld name="TWO_OBJECTS_WITH_TEXT">
    <p:spTree>
      <p:nvGrpSpPr>
        <p:cNvPr id="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Google Shape;52;p9"/>
          <p:cNvSpPr txBox="1">
            <a:spLocks noGrp="1"/>
          </p:cNvSpPr>
          <p:nvPr>
            <p:ph type="title"/>
          </p:nvPr>
        </p:nvSpPr>
        <p:spPr>
          <a:xfrm>
            <a:off x="629841" y="273844"/>
            <a:ext cx="7886700" cy="99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9"/>
          <p:cNvSpPr txBox="1">
            <a:spLocks noGrp="1"/>
          </p:cNvSpPr>
          <p:nvPr>
            <p:ph type="body" idx="1"/>
          </p:nvPr>
        </p:nvSpPr>
        <p:spPr>
          <a:xfrm>
            <a:off x="629841" y="1260872"/>
            <a:ext cx="3868200" cy="61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 b="1"/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 b="1"/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5pPr>
            <a:lvl6pPr marL="2743200" lvl="5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6pPr>
            <a:lvl7pPr marL="3200400" lvl="6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7pPr>
            <a:lvl8pPr marL="3657600" lvl="7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8pPr>
            <a:lvl9pPr marL="4114800" lvl="8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9pPr>
          </a:lstStyle>
          <a:p>
            <a:endParaRPr/>
          </a:p>
        </p:txBody>
      </p:sp>
      <p:sp>
        <p:nvSpPr>
          <p:cNvPr id="54" name="Google Shape;54;p9"/>
          <p:cNvSpPr txBox="1">
            <a:spLocks noGrp="1"/>
          </p:cNvSpPr>
          <p:nvPr>
            <p:ph type="body" idx="2"/>
          </p:nvPr>
        </p:nvSpPr>
        <p:spPr>
          <a:xfrm>
            <a:off x="629841" y="1878806"/>
            <a:ext cx="3868200" cy="276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55" name="Google Shape;55;p9"/>
          <p:cNvSpPr txBox="1">
            <a:spLocks noGrp="1"/>
          </p:cNvSpPr>
          <p:nvPr>
            <p:ph type="body" idx="3"/>
          </p:nvPr>
        </p:nvSpPr>
        <p:spPr>
          <a:xfrm>
            <a:off x="4629150" y="1260872"/>
            <a:ext cx="3887400" cy="61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 b="1"/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 b="1"/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5pPr>
            <a:lvl6pPr marL="2743200" lvl="5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6pPr>
            <a:lvl7pPr marL="3200400" lvl="6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7pPr>
            <a:lvl8pPr marL="3657600" lvl="7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8pPr>
            <a:lvl9pPr marL="4114800" lvl="8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9pPr>
          </a:lstStyle>
          <a:p>
            <a:endParaRPr/>
          </a:p>
        </p:txBody>
      </p:sp>
      <p:sp>
        <p:nvSpPr>
          <p:cNvPr id="56" name="Google Shape;56;p9"/>
          <p:cNvSpPr txBox="1">
            <a:spLocks noGrp="1"/>
          </p:cNvSpPr>
          <p:nvPr>
            <p:ph type="body" idx="4"/>
          </p:nvPr>
        </p:nvSpPr>
        <p:spPr>
          <a:xfrm>
            <a:off x="4629150" y="1878806"/>
            <a:ext cx="3887400" cy="276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57" name="Google Shape;57;p9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58" name="Google Shape;58;p9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9"/>
          <p:cNvSpPr txBox="1">
            <a:spLocks noGrp="1"/>
          </p:cNvSpPr>
          <p:nvPr>
            <p:ph type="sldNum" idx="12"/>
          </p:nvPr>
        </p:nvSpPr>
        <p:spPr>
          <a:xfrm>
            <a:off x="7018725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のみ" type="titleOnly">
  <p:cSld name="TITLE_ONLY">
    <p:spTree>
      <p:nvGrpSpPr>
        <p:cNvPr id="1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p10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62" name="Google Shape;62;p10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10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64" name="Google Shape;64;p10"/>
          <p:cNvSpPr txBox="1">
            <a:spLocks noGrp="1"/>
          </p:cNvSpPr>
          <p:nvPr>
            <p:ph type="sldNum" idx="12"/>
          </p:nvPr>
        </p:nvSpPr>
        <p:spPr>
          <a:xfrm>
            <a:off x="7018725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Arial"/>
              <a:buNone/>
              <a:defRPr sz="33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7886700" cy="326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marR="0" lvl="0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9" name="Google Shape;9;p1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0" name="Google Shape;10;p1"/>
          <p:cNvSpPr txBox="1">
            <a:spLocks noGrp="1"/>
          </p:cNvSpPr>
          <p:nvPr>
            <p:ph type="sldNum" idx="12"/>
          </p:nvPr>
        </p:nvSpPr>
        <p:spPr>
          <a:xfrm>
            <a:off x="7018725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6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6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6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6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6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6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6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6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6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  <p:sldLayoutId id="2147483661" r:id="rId14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jp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7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0" name="Google Shape;100;p1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009600" y="8"/>
            <a:ext cx="5134413" cy="5143501"/>
          </a:xfrm>
          <a:prstGeom prst="rect">
            <a:avLst/>
          </a:prstGeom>
          <a:noFill/>
          <a:ln>
            <a:noFill/>
          </a:ln>
        </p:spPr>
      </p:pic>
      <p:pic>
        <p:nvPicPr>
          <p:cNvPr id="101" name="Google Shape;101;p16" descr="経費精算システム「eKeihi」のイージーソフト 設立20年のキャンペーンを開始！２万円分のAmazonギフト券プレゼント！ |  イージーソフト株式会社 | プレスリリース配信代行サービス『ドリームニュース』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55845" y="4178513"/>
            <a:ext cx="1468219" cy="524850"/>
          </a:xfrm>
          <a:prstGeom prst="rect">
            <a:avLst/>
          </a:prstGeom>
          <a:noFill/>
          <a:ln>
            <a:noFill/>
          </a:ln>
        </p:spPr>
      </p:pic>
      <p:sp>
        <p:nvSpPr>
          <p:cNvPr id="102" name="Google Shape;102;p16"/>
          <p:cNvSpPr txBox="1"/>
          <p:nvPr/>
        </p:nvSpPr>
        <p:spPr>
          <a:xfrm>
            <a:off x="524975" y="1828125"/>
            <a:ext cx="5076300" cy="145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5700" tIns="27850" rIns="55700" bIns="278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65092"/>
              </a:buClr>
              <a:buSzPts val="3300"/>
              <a:buFont typeface="Arial"/>
              <a:buNone/>
            </a:pPr>
            <a:r>
              <a:rPr lang="ja" sz="2700" b="1">
                <a:solidFill>
                  <a:srgbClr val="015B96"/>
                </a:solidFill>
                <a:latin typeface="Meiryo"/>
                <a:ea typeface="Meiryo"/>
                <a:cs typeface="Meiryo"/>
                <a:sym typeface="Meiryo"/>
              </a:rPr>
              <a:t>サポートサイトリニューアルの</a:t>
            </a:r>
            <a:br>
              <a:rPr lang="ja" sz="2700" b="1">
                <a:solidFill>
                  <a:srgbClr val="015B96"/>
                </a:solidFill>
                <a:latin typeface="Meiryo"/>
                <a:ea typeface="Meiryo"/>
                <a:cs typeface="Meiryo"/>
                <a:sym typeface="Meiryo"/>
              </a:rPr>
            </a:br>
            <a:r>
              <a:rPr lang="ja" sz="2700" b="1" i="0" u="none" strike="noStrike" cap="none">
                <a:solidFill>
                  <a:srgbClr val="015B96"/>
                </a:solidFill>
                <a:latin typeface="Meiryo"/>
                <a:ea typeface="Meiryo"/>
                <a:cs typeface="Meiryo"/>
                <a:sym typeface="Meiryo"/>
              </a:rPr>
              <a:t>ご案内</a:t>
            </a:r>
            <a:endParaRPr sz="2700" b="1" i="0" u="none" strike="noStrike" cap="none">
              <a:solidFill>
                <a:srgbClr val="015B96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03" name="Google Shape;103;p16"/>
          <p:cNvSpPr/>
          <p:nvPr/>
        </p:nvSpPr>
        <p:spPr>
          <a:xfrm>
            <a:off x="567885" y="3677681"/>
            <a:ext cx="1666200" cy="36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5700" tIns="27850" rIns="55700" bIns="27850" anchor="ctr" anchorCtr="0">
            <a:no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ja"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202</a:t>
            </a:r>
            <a:r>
              <a:rPr lang="ja" sz="1200">
                <a:solidFill>
                  <a:schemeClr val="dk1"/>
                </a:solidFill>
              </a:rPr>
              <a:t>4</a:t>
            </a:r>
            <a:r>
              <a:rPr lang="ja"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年</a:t>
            </a:r>
            <a:r>
              <a:rPr lang="ja" sz="1200">
                <a:solidFill>
                  <a:schemeClr val="dk1"/>
                </a:solidFill>
              </a:rPr>
              <a:t>6</a:t>
            </a:r>
            <a:r>
              <a:rPr lang="ja"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月</a:t>
            </a:r>
            <a:r>
              <a:rPr lang="ja" sz="1200">
                <a:solidFill>
                  <a:schemeClr val="dk1"/>
                </a:solidFill>
              </a:rPr>
              <a:t>14</a:t>
            </a:r>
            <a:r>
              <a:rPr lang="ja"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日</a:t>
            </a:r>
            <a:endParaRPr sz="1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04" name="Google Shape;104;p16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384131" y="419325"/>
            <a:ext cx="6033424" cy="1371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5" name="Google Shape;105;p16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5034705" y="532480"/>
            <a:ext cx="3929064" cy="4470139"/>
          </a:xfrm>
          <a:prstGeom prst="rect">
            <a:avLst/>
          </a:prstGeom>
          <a:noFill/>
          <a:ln>
            <a:noFill/>
          </a:ln>
        </p:spPr>
      </p:pic>
      <p:sp>
        <p:nvSpPr>
          <p:cNvPr id="106" name="Google Shape;106;p16"/>
          <p:cNvSpPr txBox="1">
            <a:spLocks noGrp="1"/>
          </p:cNvSpPr>
          <p:nvPr>
            <p:ph type="sldNum" idx="12"/>
          </p:nvPr>
        </p:nvSpPr>
        <p:spPr>
          <a:xfrm>
            <a:off x="5264044" y="3575447"/>
            <a:ext cx="1543200" cy="20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fld id="{00000000-1234-1234-1234-123412341234}" type="slidenum">
              <a:rPr lang="en-US" altLang="ja"/>
              <a:t>1</a:t>
            </a:fld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Google Shape;197;p25"/>
          <p:cNvSpPr txBox="1"/>
          <p:nvPr/>
        </p:nvSpPr>
        <p:spPr>
          <a:xfrm>
            <a:off x="546263" y="2671650"/>
            <a:ext cx="7545600" cy="5539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457200" lvl="0" indent="-2984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ja" sz="1200" dirty="0">
                <a:solidFill>
                  <a:schemeClr val="dk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各記事ページの最後には、「最近表示した記事」が表示されます。よく閲覧する記事にすぐ遷移できます。</a:t>
            </a:r>
            <a:endParaRPr sz="1200" dirty="0">
              <a:solidFill>
                <a:schemeClr val="dk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198" name="Google Shape;198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98663" y="3110616"/>
            <a:ext cx="4158800" cy="1650097"/>
          </a:xfrm>
          <a:prstGeom prst="rect">
            <a:avLst/>
          </a:prstGeom>
          <a:noFill/>
          <a:ln>
            <a:noFill/>
          </a:ln>
        </p:spPr>
      </p:pic>
      <p:pic>
        <p:nvPicPr>
          <p:cNvPr id="199" name="Google Shape;199;p2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98663" y="979427"/>
            <a:ext cx="4909674" cy="1565674"/>
          </a:xfrm>
          <a:prstGeom prst="rect">
            <a:avLst/>
          </a:prstGeom>
          <a:noFill/>
          <a:ln>
            <a:noFill/>
          </a:ln>
        </p:spPr>
      </p:pic>
      <p:sp>
        <p:nvSpPr>
          <p:cNvPr id="200" name="Google Shape;200;p25"/>
          <p:cNvSpPr txBox="1"/>
          <p:nvPr/>
        </p:nvSpPr>
        <p:spPr>
          <a:xfrm>
            <a:off x="546263" y="625425"/>
            <a:ext cx="7050600" cy="3693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457200" lvl="0" indent="-2984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ja" sz="1200" dirty="0">
                <a:solidFill>
                  <a:schemeClr val="dk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検索窓が各ページに常に表示されているので、記事の検索をスムーズに行うことができます。</a:t>
            </a:r>
            <a:endParaRPr sz="1200" dirty="0">
              <a:solidFill>
                <a:schemeClr val="dk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01" name="Google Shape;201;p25"/>
          <p:cNvSpPr/>
          <p:nvPr/>
        </p:nvSpPr>
        <p:spPr>
          <a:xfrm>
            <a:off x="546274" y="156050"/>
            <a:ext cx="7978200" cy="36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Arial"/>
              <a:buNone/>
            </a:pPr>
            <a:r>
              <a:rPr lang="ja" sz="1700" b="1" dirty="0">
                <a:solidFill>
                  <a:srgbClr val="015B96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4. 新サポートサイトの活用方法　～記事ページ～</a:t>
            </a:r>
            <a:endParaRPr sz="1700" b="1" i="0" u="none" strike="noStrike" cap="none" dirty="0">
              <a:solidFill>
                <a:srgbClr val="015B96"/>
              </a:solidFill>
              <a:latin typeface="メイリオ" panose="020B0604030504040204" pitchFamily="50" charset="-128"/>
              <a:ea typeface="メイリオ" panose="020B0604030504040204" pitchFamily="50" charset="-128"/>
              <a:sym typeface="Arial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" name="Google Shape;206;p26"/>
          <p:cNvSpPr/>
          <p:nvPr/>
        </p:nvSpPr>
        <p:spPr>
          <a:xfrm>
            <a:off x="540401" y="161500"/>
            <a:ext cx="8112000" cy="36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ja" sz="1700" b="1">
                <a:solidFill>
                  <a:srgbClr val="015B96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5. 請求書発行のサポートサイトについて</a:t>
            </a:r>
            <a:endParaRPr sz="1700" b="1">
              <a:solidFill>
                <a:srgbClr val="015B96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07" name="Google Shape;207;p26"/>
          <p:cNvSpPr txBox="1"/>
          <p:nvPr/>
        </p:nvSpPr>
        <p:spPr>
          <a:xfrm>
            <a:off x="540400" y="603113"/>
            <a:ext cx="7744500" cy="110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 dirty="0">
                <a:solidFill>
                  <a:schemeClr val="dk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請求書発行のサポートサイトについても変更点は同様です。</a:t>
            </a:r>
            <a:endParaRPr sz="1200" dirty="0">
              <a:solidFill>
                <a:schemeClr val="dk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 dirty="0">
                <a:solidFill>
                  <a:schemeClr val="dk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今までは「HRMOS経費」「請求書発行」のサポートサイトは分かれておりましたが（※）、</a:t>
            </a:r>
            <a:endParaRPr sz="1200" dirty="0">
              <a:solidFill>
                <a:schemeClr val="dk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 dirty="0">
                <a:solidFill>
                  <a:schemeClr val="dk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リニューアルに伴い、本サポートサイトでご確認いただけるようになります。</a:t>
            </a:r>
            <a:endParaRPr sz="1200" dirty="0">
              <a:solidFill>
                <a:schemeClr val="dk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 dirty="0">
              <a:solidFill>
                <a:schemeClr val="dk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 dirty="0">
                <a:solidFill>
                  <a:schemeClr val="dk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※請求書発行のご契約がなくても、サポートサイトを閲覧することが可能になります。</a:t>
            </a:r>
            <a:endParaRPr sz="1200" dirty="0">
              <a:solidFill>
                <a:schemeClr val="dk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208" name="Google Shape;208;p2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40400" y="2022275"/>
            <a:ext cx="4693775" cy="2693674"/>
          </a:xfrm>
          <a:prstGeom prst="rect">
            <a:avLst/>
          </a:prstGeom>
          <a:noFill/>
          <a:ln>
            <a:noFill/>
          </a:ln>
        </p:spPr>
      </p:pic>
      <p:sp>
        <p:nvSpPr>
          <p:cNvPr id="209" name="Google Shape;209;p26"/>
          <p:cNvSpPr/>
          <p:nvPr/>
        </p:nvSpPr>
        <p:spPr>
          <a:xfrm>
            <a:off x="2138525" y="3372450"/>
            <a:ext cx="1449000" cy="1280100"/>
          </a:xfrm>
          <a:prstGeom prst="rect">
            <a:avLst/>
          </a:prstGeom>
          <a:noFill/>
          <a:ln w="1905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0" name="Google Shape;210;p26"/>
          <p:cNvSpPr txBox="1"/>
          <p:nvPr/>
        </p:nvSpPr>
        <p:spPr>
          <a:xfrm>
            <a:off x="540400" y="1711325"/>
            <a:ext cx="3366600" cy="32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▼サポートサイトTOP画面　カテゴリごとの一覧</a:t>
            </a:r>
            <a:endParaRPr sz="900">
              <a:solidFill>
                <a:schemeClr val="dk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Google Shape;215;p27"/>
          <p:cNvSpPr/>
          <p:nvPr/>
        </p:nvSpPr>
        <p:spPr>
          <a:xfrm>
            <a:off x="546269" y="173550"/>
            <a:ext cx="7523400" cy="36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Arial"/>
              <a:buNone/>
            </a:pPr>
            <a:r>
              <a:rPr lang="ja" sz="1700" b="1" dirty="0">
                <a:solidFill>
                  <a:srgbClr val="015B96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6. リニューアルに伴う撤廃機能について</a:t>
            </a:r>
            <a:endParaRPr sz="1700" b="1" i="0" u="none" strike="noStrike" cap="none" dirty="0">
              <a:solidFill>
                <a:srgbClr val="015B96"/>
              </a:solidFill>
              <a:latin typeface="メイリオ" panose="020B0604030504040204" pitchFamily="50" charset="-128"/>
              <a:ea typeface="メイリオ" panose="020B0604030504040204" pitchFamily="50" charset="-128"/>
              <a:sym typeface="Arial"/>
            </a:endParaRPr>
          </a:p>
        </p:txBody>
      </p:sp>
      <p:pic>
        <p:nvPicPr>
          <p:cNvPr id="216" name="Google Shape;216;p2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46275" y="3245856"/>
            <a:ext cx="4173098" cy="1491244"/>
          </a:xfrm>
          <a:prstGeom prst="rect">
            <a:avLst/>
          </a:prstGeom>
          <a:noFill/>
          <a:ln>
            <a:noFill/>
          </a:ln>
        </p:spPr>
      </p:pic>
      <p:sp>
        <p:nvSpPr>
          <p:cNvPr id="217" name="Google Shape;217;p27"/>
          <p:cNvSpPr txBox="1"/>
          <p:nvPr/>
        </p:nvSpPr>
        <p:spPr>
          <a:xfrm>
            <a:off x="511775" y="735125"/>
            <a:ext cx="77445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 dirty="0">
                <a:solidFill>
                  <a:schemeClr val="dk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①マイページからサポートサイトへのリンクを削除します。</a:t>
            </a:r>
            <a:endParaRPr sz="1200" dirty="0">
              <a:solidFill>
                <a:schemeClr val="dk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218" name="Google Shape;218;p2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11775" y="1181225"/>
            <a:ext cx="5944624" cy="1108025"/>
          </a:xfrm>
          <a:prstGeom prst="rect">
            <a:avLst/>
          </a:prstGeom>
          <a:noFill/>
          <a:ln>
            <a:noFill/>
          </a:ln>
        </p:spPr>
      </p:pic>
      <p:sp>
        <p:nvSpPr>
          <p:cNvPr id="219" name="Google Shape;219;p27"/>
          <p:cNvSpPr/>
          <p:nvPr/>
        </p:nvSpPr>
        <p:spPr>
          <a:xfrm rot="-2740324">
            <a:off x="5444352" y="1870992"/>
            <a:ext cx="434052" cy="429381"/>
          </a:xfrm>
          <a:prstGeom prst="mathPlus">
            <a:avLst>
              <a:gd name="adj1" fmla="val 8063"/>
            </a:avLst>
          </a:prstGeom>
          <a:solidFill>
            <a:srgbClr val="FF0000"/>
          </a:solidFill>
          <a:ln w="9525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0" name="Google Shape;220;p27"/>
          <p:cNvSpPr txBox="1"/>
          <p:nvPr/>
        </p:nvSpPr>
        <p:spPr>
          <a:xfrm>
            <a:off x="511775" y="2563400"/>
            <a:ext cx="7744500" cy="55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chemeClr val="dk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②お問い合わせ画面に用意していた「お問い合わせ履歴」を廃止します。</a:t>
            </a:r>
            <a:endParaRPr sz="1200">
              <a:solidFill>
                <a:schemeClr val="dk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chemeClr val="dk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恐れ入りますが、過去のお問い合わせは、サポート窓口からのメールにてご確認をお願いいたします。</a:t>
            </a:r>
            <a:endParaRPr sz="1200">
              <a:solidFill>
                <a:schemeClr val="dk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21" name="Google Shape;221;p27"/>
          <p:cNvSpPr/>
          <p:nvPr/>
        </p:nvSpPr>
        <p:spPr>
          <a:xfrm rot="-2740324">
            <a:off x="3613452" y="3901167"/>
            <a:ext cx="434052" cy="429381"/>
          </a:xfrm>
          <a:prstGeom prst="mathPlus">
            <a:avLst>
              <a:gd name="adj1" fmla="val 8063"/>
            </a:avLst>
          </a:prstGeom>
          <a:solidFill>
            <a:srgbClr val="FF0000"/>
          </a:solidFill>
          <a:ln w="9525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" name="Google Shape;226;p28"/>
          <p:cNvSpPr/>
          <p:nvPr/>
        </p:nvSpPr>
        <p:spPr>
          <a:xfrm>
            <a:off x="540424" y="156050"/>
            <a:ext cx="5453100" cy="36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Arial"/>
              <a:buNone/>
            </a:pPr>
            <a:r>
              <a:rPr lang="ja" sz="1700" b="1" dirty="0">
                <a:solidFill>
                  <a:srgbClr val="015B96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7. お客様へのお願い</a:t>
            </a:r>
            <a:endParaRPr sz="1700" b="1" i="0" u="none" strike="noStrike" cap="none" dirty="0">
              <a:solidFill>
                <a:srgbClr val="015B96"/>
              </a:solidFill>
              <a:latin typeface="メイリオ" panose="020B0604030504040204" pitchFamily="50" charset="-128"/>
              <a:ea typeface="メイリオ" panose="020B0604030504040204" pitchFamily="50" charset="-128"/>
              <a:sym typeface="Arial"/>
            </a:endParaRPr>
          </a:p>
        </p:txBody>
      </p:sp>
      <p:sp>
        <p:nvSpPr>
          <p:cNvPr id="227" name="Google Shape;227;p28"/>
          <p:cNvSpPr txBox="1"/>
          <p:nvPr/>
        </p:nvSpPr>
        <p:spPr>
          <a:xfrm>
            <a:off x="406850" y="910875"/>
            <a:ext cx="83568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 b="1">
                <a:solidFill>
                  <a:schemeClr val="dk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▼サポートサイトURLの変更への対応</a:t>
            </a:r>
            <a:endParaRPr sz="1200" b="1">
              <a:solidFill>
                <a:schemeClr val="dk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28" name="Google Shape;228;p28"/>
          <p:cNvSpPr txBox="1"/>
          <p:nvPr/>
        </p:nvSpPr>
        <p:spPr>
          <a:xfrm>
            <a:off x="406850" y="1203975"/>
            <a:ext cx="8112000" cy="92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 dirty="0">
                <a:solidFill>
                  <a:schemeClr val="dk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社内マニュアル等で、現在のサポートサイトのURLを用いられている場合、</a:t>
            </a:r>
            <a:endParaRPr sz="1200" dirty="0">
              <a:solidFill>
                <a:schemeClr val="dk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ja" sz="1200" dirty="0">
                <a:solidFill>
                  <a:schemeClr val="dk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7月13日以降、URLは失効し、記事を確認することができません。</a:t>
            </a:r>
            <a:endParaRPr sz="1200" dirty="0">
              <a:solidFill>
                <a:schemeClr val="dk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ja" sz="1200" dirty="0">
                <a:solidFill>
                  <a:schemeClr val="dk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（アクセスするとエラー画面となります）</a:t>
            </a:r>
            <a:endParaRPr sz="1200" dirty="0">
              <a:solidFill>
                <a:schemeClr val="dk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 dirty="0">
                <a:solidFill>
                  <a:schemeClr val="dk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お手数ですが、新しいサポートサイト公開後に、差し替えをお願いいたします。</a:t>
            </a:r>
            <a:endParaRPr sz="1200" dirty="0">
              <a:solidFill>
                <a:schemeClr val="dk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29" name="Google Shape;229;p28"/>
          <p:cNvSpPr txBox="1"/>
          <p:nvPr/>
        </p:nvSpPr>
        <p:spPr>
          <a:xfrm>
            <a:off x="393600" y="2937325"/>
            <a:ext cx="83568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 b="1">
                <a:solidFill>
                  <a:schemeClr val="dk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▼お問い合わせフォーム利用権限の再確認</a:t>
            </a:r>
            <a:endParaRPr sz="1200" b="1">
              <a:solidFill>
                <a:schemeClr val="dk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30" name="Google Shape;230;p28"/>
          <p:cNvSpPr txBox="1"/>
          <p:nvPr/>
        </p:nvSpPr>
        <p:spPr>
          <a:xfrm>
            <a:off x="393600" y="3230425"/>
            <a:ext cx="8112000" cy="166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chemeClr val="dk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ユーザーにお問い合わせフォームを利用させたくないが、</a:t>
            </a:r>
            <a:endParaRPr sz="1200">
              <a:solidFill>
                <a:schemeClr val="dk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chemeClr val="dk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サポートサイトの閲覧は許可したい場合、以下対応をお願いいたします。</a:t>
            </a:r>
            <a:br>
              <a:rPr lang="ja" sz="1200">
                <a:solidFill>
                  <a:schemeClr val="dk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</a:br>
            <a:r>
              <a:rPr lang="ja" sz="1200">
                <a:solidFill>
                  <a:schemeClr val="dk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・ユーザーマスター＞[オンラインサポート]のチェックを外す</a:t>
            </a:r>
            <a:endParaRPr sz="1200">
              <a:solidFill>
                <a:schemeClr val="dk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chemeClr val="dk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・ユーザーにはサポートサイトのURLを共有いただく</a:t>
            </a:r>
            <a:endParaRPr sz="1200">
              <a:solidFill>
                <a:schemeClr val="dk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chemeClr val="dk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ja" sz="1200" b="1">
                <a:solidFill>
                  <a:schemeClr val="dk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お問い合わせフォームの利用者制限が緩和されましたが、</a:t>
            </a:r>
            <a:endParaRPr sz="1200" b="1">
              <a:solidFill>
                <a:schemeClr val="dk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ja" sz="1200" b="1">
                <a:solidFill>
                  <a:schemeClr val="dk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回答内容によってはユーザー様の権限上、解決いただけない可能性がございます。</a:t>
            </a:r>
            <a:endParaRPr sz="1200" b="1">
              <a:solidFill>
                <a:schemeClr val="dk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 b="1">
                <a:solidFill>
                  <a:schemeClr val="dk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その場合、管理者様からのご確認をお願いいたします。</a:t>
            </a:r>
            <a:endParaRPr sz="1200" b="1">
              <a:solidFill>
                <a:schemeClr val="dk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231" name="Google Shape;231;p2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417425" y="3470425"/>
            <a:ext cx="1672450" cy="1444050"/>
          </a:xfrm>
          <a:prstGeom prst="rect">
            <a:avLst/>
          </a:prstGeom>
          <a:noFill/>
          <a:ln>
            <a:noFill/>
          </a:ln>
        </p:spPr>
      </p:pic>
      <p:sp>
        <p:nvSpPr>
          <p:cNvPr id="232" name="Google Shape;232;p28"/>
          <p:cNvSpPr txBox="1"/>
          <p:nvPr/>
        </p:nvSpPr>
        <p:spPr>
          <a:xfrm>
            <a:off x="5725875" y="2994275"/>
            <a:ext cx="3217800" cy="52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1100">
                <a:solidFill>
                  <a:schemeClr val="dk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▼［オンラインサポート］のチェックを</a:t>
            </a:r>
            <a:endParaRPr sz="1100">
              <a:solidFill>
                <a:schemeClr val="dk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1100">
                <a:solidFill>
                  <a:schemeClr val="dk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外した状態</a:t>
            </a:r>
            <a:endParaRPr sz="1100">
              <a:solidFill>
                <a:schemeClr val="dk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graphicFrame>
        <p:nvGraphicFramePr>
          <p:cNvPr id="233" name="Google Shape;233;p28"/>
          <p:cNvGraphicFramePr/>
          <p:nvPr>
            <p:extLst>
              <p:ext uri="{D42A27DB-BD31-4B8C-83A1-F6EECF244321}">
                <p14:modId xmlns:p14="http://schemas.microsoft.com/office/powerpoint/2010/main" val="1301624145"/>
              </p:ext>
            </p:extLst>
          </p:nvPr>
        </p:nvGraphicFramePr>
        <p:xfrm>
          <a:off x="495300" y="2114550"/>
          <a:ext cx="7239000" cy="762000"/>
        </p:xfrm>
        <a:graphic>
          <a:graphicData uri="http://schemas.openxmlformats.org/drawingml/2006/table">
            <a:tbl>
              <a:tblPr>
                <a:noFill/>
                <a:tableStyleId>{445DE5B0-4E48-41D1-81CC-B9F82C2B81A3}</a:tableStyleId>
              </a:tblPr>
              <a:tblGrid>
                <a:gridCol w="23054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9335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810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 sz="1100"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現在のサポートサイトURL</a:t>
                      </a:r>
                      <a:endParaRPr sz="1100">
                        <a:latin typeface="メイリオ" panose="020B0604030504040204" pitchFamily="50" charset="-128"/>
                        <a:ea typeface="メイリオ" panose="020B0604030504040204" pitchFamily="50" charset="-128"/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 sz="1200" dirty="0"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https://support.ezsoft.co.jp</a:t>
                      </a:r>
                      <a:endParaRPr sz="1200" dirty="0">
                        <a:latin typeface="メイリオ" panose="020B0604030504040204" pitchFamily="50" charset="-128"/>
                        <a:ea typeface="メイリオ" panose="020B0604030504040204" pitchFamily="50" charset="-128"/>
                      </a:endParaRPr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 sz="1100" dirty="0"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新サポートサイトURL</a:t>
                      </a:r>
                      <a:endParaRPr sz="1100" dirty="0">
                        <a:latin typeface="メイリオ" panose="020B0604030504040204" pitchFamily="50" charset="-128"/>
                        <a:ea typeface="メイリオ" panose="020B0604030504040204" pitchFamily="50" charset="-128"/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 sz="1200" dirty="0"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https://support.ekeihi.net</a:t>
                      </a:r>
                      <a:endParaRPr sz="1200" dirty="0">
                        <a:latin typeface="メイリオ" panose="020B0604030504040204" pitchFamily="50" charset="-128"/>
                        <a:ea typeface="メイリオ" panose="020B0604030504040204" pitchFamily="50" charset="-128"/>
                      </a:endParaRPr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234" name="Google Shape;234;p28"/>
          <p:cNvSpPr txBox="1"/>
          <p:nvPr/>
        </p:nvSpPr>
        <p:spPr>
          <a:xfrm>
            <a:off x="435575" y="582725"/>
            <a:ext cx="77445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chemeClr val="dk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主に管理者様へのお願いとなります。</a:t>
            </a:r>
            <a:endParaRPr sz="1200">
              <a:solidFill>
                <a:schemeClr val="dk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p17"/>
          <p:cNvSpPr txBox="1"/>
          <p:nvPr/>
        </p:nvSpPr>
        <p:spPr>
          <a:xfrm>
            <a:off x="656994" y="1061206"/>
            <a:ext cx="7274100" cy="25032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t" anchorCtr="0">
            <a:spAutoFit/>
          </a:bodyPr>
          <a:lstStyle/>
          <a:p>
            <a:pPr marL="457200" marR="0" lvl="0" indent="-317500" algn="l" rtl="0">
              <a:lnSpc>
                <a:spcPct val="15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eiryo"/>
              <a:buAutoNum type="arabicPeriod"/>
            </a:pPr>
            <a:r>
              <a:rPr lang="ja" dirty="0">
                <a:solidFill>
                  <a:schemeClr val="dk1"/>
                </a:solidFill>
                <a:latin typeface="+mn-lt"/>
                <a:ea typeface="Meiryo"/>
                <a:cs typeface="Meiryo"/>
                <a:sym typeface="Meiryo"/>
              </a:rPr>
              <a:t>サポートサイト改善概要</a:t>
            </a:r>
            <a:endParaRPr dirty="0">
              <a:solidFill>
                <a:schemeClr val="dk1"/>
              </a:solidFill>
              <a:latin typeface="+mn-lt"/>
              <a:ea typeface="Meiryo"/>
              <a:cs typeface="Meiryo"/>
              <a:sym typeface="Meiryo"/>
            </a:endParaRPr>
          </a:p>
          <a:p>
            <a:pPr marL="457200" marR="0" lvl="0" indent="-3175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eiryo"/>
              <a:buAutoNum type="arabicPeriod"/>
            </a:pPr>
            <a:r>
              <a:rPr lang="ja" dirty="0">
                <a:solidFill>
                  <a:schemeClr val="dk1"/>
                </a:solidFill>
                <a:latin typeface="+mn-lt"/>
                <a:ea typeface="Meiryo"/>
                <a:cs typeface="Meiryo"/>
                <a:sym typeface="Meiryo"/>
              </a:rPr>
              <a:t>サポートサイトの変更点</a:t>
            </a:r>
            <a:endParaRPr dirty="0">
              <a:solidFill>
                <a:schemeClr val="dk1"/>
              </a:solidFill>
              <a:latin typeface="+mn-lt"/>
              <a:ea typeface="Meiryo"/>
              <a:cs typeface="Meiryo"/>
              <a:sym typeface="Meiryo"/>
            </a:endParaRPr>
          </a:p>
          <a:p>
            <a:pPr marL="457200" marR="0" lvl="0" indent="-3175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eiryo"/>
              <a:buAutoNum type="arabicPeriod"/>
            </a:pPr>
            <a:r>
              <a:rPr lang="ja" dirty="0">
                <a:solidFill>
                  <a:schemeClr val="dk1"/>
                </a:solidFill>
                <a:latin typeface="+mn-lt"/>
                <a:ea typeface="Meiryo"/>
                <a:cs typeface="Meiryo"/>
                <a:sym typeface="Meiryo"/>
              </a:rPr>
              <a:t>サポートサイトへの遷移方法</a:t>
            </a:r>
            <a:endParaRPr dirty="0">
              <a:solidFill>
                <a:schemeClr val="dk1"/>
              </a:solidFill>
              <a:latin typeface="+mn-lt"/>
              <a:ea typeface="Meiryo"/>
              <a:cs typeface="Meiryo"/>
              <a:sym typeface="Meiryo"/>
            </a:endParaRPr>
          </a:p>
          <a:p>
            <a:pPr marL="457200" marR="0" lvl="0" indent="-3175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eiryo"/>
              <a:buAutoNum type="arabicPeriod"/>
            </a:pPr>
            <a:r>
              <a:rPr lang="ja" dirty="0">
                <a:solidFill>
                  <a:schemeClr val="dk1"/>
                </a:solidFill>
                <a:latin typeface="+mn-lt"/>
                <a:ea typeface="Meiryo"/>
                <a:cs typeface="Meiryo"/>
                <a:sym typeface="Meiryo"/>
              </a:rPr>
              <a:t>新サポートサイトの活用方法</a:t>
            </a:r>
            <a:endParaRPr dirty="0">
              <a:solidFill>
                <a:schemeClr val="dk1"/>
              </a:solidFill>
              <a:latin typeface="+mn-lt"/>
              <a:ea typeface="Meiryo"/>
              <a:cs typeface="Meiryo"/>
              <a:sym typeface="Meiryo"/>
            </a:endParaRPr>
          </a:p>
          <a:p>
            <a:pPr marL="457200" marR="0" lvl="0" indent="-3175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eiryo"/>
              <a:buAutoNum type="arabicPeriod"/>
            </a:pPr>
            <a:r>
              <a:rPr lang="ja" dirty="0">
                <a:solidFill>
                  <a:schemeClr val="dk1"/>
                </a:solidFill>
                <a:latin typeface="+mn-lt"/>
                <a:ea typeface="Meiryo"/>
                <a:cs typeface="Meiryo"/>
                <a:sym typeface="Meiryo"/>
              </a:rPr>
              <a:t>請求書発行のサポートサイトについて</a:t>
            </a:r>
            <a:endParaRPr dirty="0">
              <a:solidFill>
                <a:schemeClr val="dk1"/>
              </a:solidFill>
              <a:latin typeface="+mn-lt"/>
              <a:ea typeface="Meiryo"/>
              <a:cs typeface="Meiryo"/>
              <a:sym typeface="Meiryo"/>
            </a:endParaRPr>
          </a:p>
          <a:p>
            <a:pPr marL="457200" marR="0" lvl="0" indent="-3175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eiryo"/>
              <a:buAutoNum type="arabicPeriod"/>
            </a:pPr>
            <a:r>
              <a:rPr lang="ja" dirty="0">
                <a:solidFill>
                  <a:schemeClr val="dk1"/>
                </a:solidFill>
                <a:latin typeface="+mn-lt"/>
                <a:ea typeface="Meiryo"/>
                <a:cs typeface="Meiryo"/>
                <a:sym typeface="Meiryo"/>
              </a:rPr>
              <a:t>リニューアルに伴う撤廃機能について</a:t>
            </a:r>
            <a:endParaRPr dirty="0">
              <a:solidFill>
                <a:schemeClr val="dk1"/>
              </a:solidFill>
              <a:latin typeface="+mn-lt"/>
              <a:ea typeface="Meiryo"/>
              <a:cs typeface="Meiryo"/>
              <a:sym typeface="Meiryo"/>
            </a:endParaRPr>
          </a:p>
          <a:p>
            <a:pPr marL="457200" marR="0" lvl="0" indent="-3175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eiryo"/>
              <a:buAutoNum type="arabicPeriod"/>
            </a:pPr>
            <a:r>
              <a:rPr lang="ja" dirty="0">
                <a:solidFill>
                  <a:schemeClr val="dk1"/>
                </a:solidFill>
                <a:latin typeface="+mn-lt"/>
                <a:ea typeface="Meiryo"/>
                <a:cs typeface="Meiryo"/>
                <a:sym typeface="Meiryo"/>
              </a:rPr>
              <a:t>お客様へのお願い</a:t>
            </a:r>
            <a:endParaRPr sz="1400" b="0" i="0" u="none" strike="noStrike" cap="none" dirty="0">
              <a:solidFill>
                <a:schemeClr val="dk1"/>
              </a:solidFill>
              <a:latin typeface="+mn-lt"/>
              <a:ea typeface="Meiryo"/>
              <a:cs typeface="Meiryo"/>
              <a:sym typeface="Meiryo"/>
            </a:endParaRPr>
          </a:p>
        </p:txBody>
      </p:sp>
      <p:sp>
        <p:nvSpPr>
          <p:cNvPr id="112" name="Google Shape;112;p17"/>
          <p:cNvSpPr/>
          <p:nvPr/>
        </p:nvSpPr>
        <p:spPr>
          <a:xfrm>
            <a:off x="546194" y="156058"/>
            <a:ext cx="621600" cy="36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Arial"/>
              <a:buNone/>
            </a:pPr>
            <a:r>
              <a:rPr lang="ja" sz="1700" b="1" i="0" u="none" strike="noStrike" cap="none" dirty="0">
                <a:solidFill>
                  <a:srgbClr val="015B96"/>
                </a:solidFill>
                <a:latin typeface="メイリオ" panose="020B0604030504040204" pitchFamily="50" charset="-128"/>
                <a:ea typeface="メイリオ" panose="020B0604030504040204" pitchFamily="50" charset="-128"/>
                <a:sym typeface="Arial"/>
              </a:rPr>
              <a:t>目次</a:t>
            </a:r>
            <a:endParaRPr sz="1700" b="1" i="0" u="none" strike="noStrike" cap="none" dirty="0">
              <a:solidFill>
                <a:srgbClr val="015B96"/>
              </a:solidFill>
              <a:latin typeface="メイリオ" panose="020B0604030504040204" pitchFamily="50" charset="-128"/>
              <a:ea typeface="メイリオ" panose="020B0604030504040204" pitchFamily="50" charset="-128"/>
              <a:sym typeface="Arial"/>
            </a:endParaRPr>
          </a:p>
        </p:txBody>
      </p:sp>
      <p:sp>
        <p:nvSpPr>
          <p:cNvPr id="113" name="Google Shape;113;p17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altLang="ja" sz="1000">
                <a:solidFill>
                  <a:schemeClr val="dk1"/>
                </a:solidFill>
              </a:rPr>
              <a:t>2</a:t>
            </a:fld>
            <a:endParaRPr sz="1000"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p18"/>
          <p:cNvSpPr/>
          <p:nvPr/>
        </p:nvSpPr>
        <p:spPr>
          <a:xfrm>
            <a:off x="536535" y="121050"/>
            <a:ext cx="4234200" cy="36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1700" b="1" dirty="0">
                <a:solidFill>
                  <a:srgbClr val="015B96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1. サポートサイト改善概要</a:t>
            </a:r>
            <a:endParaRPr sz="1700" b="1" dirty="0">
              <a:solidFill>
                <a:srgbClr val="015B96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19" name="Google Shape;119;p18"/>
          <p:cNvSpPr txBox="1"/>
          <p:nvPr/>
        </p:nvSpPr>
        <p:spPr>
          <a:xfrm>
            <a:off x="536525" y="751650"/>
            <a:ext cx="8432700" cy="22724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None/>
            </a:pPr>
            <a:r>
              <a:rPr lang="ja" sz="1200" dirty="0">
                <a:solidFill>
                  <a:schemeClr val="dk1"/>
                </a:solidFill>
                <a:latin typeface="+mj-lt"/>
                <a:ea typeface="Meiryo"/>
                <a:cs typeface="Meiryo"/>
                <a:sym typeface="Meiryo"/>
              </a:rPr>
              <a:t>平素より弊社サービスをご利用いただき誠にありがとうございます。</a:t>
            </a:r>
            <a:br>
              <a:rPr lang="ja" sz="1200" dirty="0">
                <a:solidFill>
                  <a:schemeClr val="dk1"/>
                </a:solidFill>
                <a:latin typeface="+mj-lt"/>
                <a:ea typeface="Meiryo"/>
                <a:cs typeface="Meiryo"/>
                <a:sym typeface="Meiryo"/>
              </a:rPr>
            </a:br>
            <a:r>
              <a:rPr lang="ja" sz="1200" dirty="0">
                <a:solidFill>
                  <a:schemeClr val="dk1"/>
                </a:solidFill>
                <a:latin typeface="+mj-lt"/>
                <a:ea typeface="Meiryo"/>
                <a:cs typeface="Meiryo"/>
                <a:sym typeface="Meiryo"/>
              </a:rPr>
              <a:t>この度、オンラインサポートサイトを「HRMOS経費」専用のサポートサイトとして、リニューアルを行います。</a:t>
            </a:r>
            <a:br>
              <a:rPr lang="ja" sz="1200" dirty="0">
                <a:solidFill>
                  <a:schemeClr val="dk1"/>
                </a:solidFill>
                <a:latin typeface="+mj-lt"/>
                <a:ea typeface="Meiryo"/>
                <a:cs typeface="Meiryo"/>
                <a:sym typeface="Meiryo"/>
              </a:rPr>
            </a:br>
            <a:br>
              <a:rPr lang="ja" sz="1200" dirty="0">
                <a:solidFill>
                  <a:schemeClr val="dk1"/>
                </a:solidFill>
                <a:latin typeface="+mj-lt"/>
                <a:ea typeface="Meiryo"/>
                <a:cs typeface="Meiryo"/>
                <a:sym typeface="Meiryo"/>
              </a:rPr>
            </a:br>
            <a:r>
              <a:rPr lang="ja" sz="1200" dirty="0">
                <a:solidFill>
                  <a:schemeClr val="dk1"/>
                </a:solidFill>
                <a:latin typeface="+mj-lt"/>
                <a:ea typeface="Meiryo"/>
                <a:cs typeface="Meiryo"/>
                <a:sym typeface="Meiryo"/>
              </a:rPr>
              <a:t>リニューアルにより、主にキーワード検索の精度が向上いたします。</a:t>
            </a:r>
            <a:br>
              <a:rPr lang="ja" sz="1200" dirty="0">
                <a:solidFill>
                  <a:schemeClr val="dk1"/>
                </a:solidFill>
                <a:latin typeface="+mj-lt"/>
                <a:ea typeface="Meiryo"/>
                <a:cs typeface="Meiryo"/>
                <a:sym typeface="Meiryo"/>
              </a:rPr>
            </a:br>
            <a:r>
              <a:rPr lang="ja" sz="1200" dirty="0">
                <a:solidFill>
                  <a:schemeClr val="dk1"/>
                </a:solidFill>
                <a:latin typeface="+mj-lt"/>
                <a:ea typeface="Meiryo"/>
                <a:cs typeface="Meiryo"/>
                <a:sym typeface="Meiryo"/>
              </a:rPr>
              <a:t>また、サポートサイト・お問い合わせフォームのご利用が可能なユーザー様の範囲を拡大し、</a:t>
            </a:r>
            <a:br>
              <a:rPr lang="ja" sz="1200" dirty="0">
                <a:solidFill>
                  <a:schemeClr val="dk1"/>
                </a:solidFill>
                <a:latin typeface="+mj-lt"/>
                <a:ea typeface="Meiryo"/>
                <a:cs typeface="Meiryo"/>
                <a:sym typeface="Meiryo"/>
              </a:rPr>
            </a:br>
            <a:r>
              <a:rPr lang="ja" sz="1200" dirty="0">
                <a:solidFill>
                  <a:schemeClr val="dk1"/>
                </a:solidFill>
                <a:latin typeface="+mj-lt"/>
                <a:ea typeface="Meiryo"/>
                <a:cs typeface="Meiryo"/>
                <a:sym typeface="Meiryo"/>
              </a:rPr>
              <a:t>どなたでもご活用いただきやすいサイトとなりました。</a:t>
            </a:r>
            <a:br>
              <a:rPr lang="ja" sz="1200" dirty="0">
                <a:solidFill>
                  <a:schemeClr val="dk1"/>
                </a:solidFill>
                <a:latin typeface="+mj-lt"/>
                <a:ea typeface="Meiryo"/>
                <a:cs typeface="Meiryo"/>
                <a:sym typeface="Meiryo"/>
              </a:rPr>
            </a:br>
            <a:br>
              <a:rPr lang="ja" sz="1200" dirty="0">
                <a:solidFill>
                  <a:schemeClr val="dk1"/>
                </a:solidFill>
                <a:latin typeface="+mj-lt"/>
                <a:ea typeface="Meiryo"/>
                <a:cs typeface="Meiryo"/>
                <a:sym typeface="Meiryo"/>
              </a:rPr>
            </a:br>
            <a:r>
              <a:rPr lang="ja" sz="1200" dirty="0">
                <a:solidFill>
                  <a:schemeClr val="dk1"/>
                </a:solidFill>
                <a:latin typeface="+mj-lt"/>
                <a:ea typeface="Meiryo"/>
                <a:cs typeface="Meiryo"/>
                <a:sym typeface="Meiryo"/>
              </a:rPr>
              <a:t>各マニュアルについては、記載内容の改善・検索精度のさらなる向上を引き続き行ってまいります。</a:t>
            </a:r>
            <a:br>
              <a:rPr lang="ja" sz="1200" dirty="0">
                <a:solidFill>
                  <a:schemeClr val="dk1"/>
                </a:solidFill>
                <a:latin typeface="+mj-lt"/>
                <a:ea typeface="Meiryo"/>
                <a:cs typeface="Meiryo"/>
                <a:sym typeface="Meiryo"/>
              </a:rPr>
            </a:br>
            <a:br>
              <a:rPr lang="ja" sz="1200" dirty="0">
                <a:solidFill>
                  <a:schemeClr val="dk1"/>
                </a:solidFill>
                <a:latin typeface="+mj-lt"/>
                <a:ea typeface="Meiryo"/>
                <a:cs typeface="Meiryo"/>
                <a:sym typeface="Meiryo"/>
              </a:rPr>
            </a:br>
            <a:r>
              <a:rPr lang="ja" sz="1200" dirty="0">
                <a:solidFill>
                  <a:schemeClr val="dk1"/>
                </a:solidFill>
                <a:latin typeface="+mj-lt"/>
                <a:ea typeface="Meiryo"/>
                <a:cs typeface="Meiryo"/>
                <a:sym typeface="Meiryo"/>
              </a:rPr>
              <a:t>本資料ではリニューアルに伴う変更点と、お客様へのお願い事項をご案内いたします。</a:t>
            </a:r>
            <a:br>
              <a:rPr lang="ja" sz="1200" dirty="0">
                <a:solidFill>
                  <a:schemeClr val="dk1"/>
                </a:solidFill>
                <a:latin typeface="+mj-lt"/>
                <a:ea typeface="Meiryo"/>
                <a:cs typeface="Meiryo"/>
                <a:sym typeface="Meiryo"/>
              </a:rPr>
            </a:br>
            <a:r>
              <a:rPr lang="ja" sz="1200" dirty="0">
                <a:solidFill>
                  <a:schemeClr val="dk1"/>
                </a:solidFill>
                <a:latin typeface="+mj-lt"/>
                <a:ea typeface="Meiryo"/>
                <a:cs typeface="Meiryo"/>
                <a:sym typeface="Meiryo"/>
              </a:rPr>
              <a:t>ご確認のほどよろしくお願いいたします。</a:t>
            </a:r>
            <a:endParaRPr sz="1200" dirty="0">
              <a:solidFill>
                <a:schemeClr val="dk1"/>
              </a:solidFill>
              <a:latin typeface="+mj-lt"/>
              <a:ea typeface="Meiryo"/>
              <a:cs typeface="Meiryo"/>
              <a:sym typeface="Meiryo"/>
            </a:endParaRPr>
          </a:p>
        </p:txBody>
      </p:sp>
      <p:sp>
        <p:nvSpPr>
          <p:cNvPr id="120" name="Google Shape;120;p18"/>
          <p:cNvSpPr txBox="1"/>
          <p:nvPr/>
        </p:nvSpPr>
        <p:spPr>
          <a:xfrm>
            <a:off x="536525" y="3490825"/>
            <a:ext cx="7591500" cy="766800"/>
          </a:xfrm>
          <a:prstGeom prst="rect">
            <a:avLst/>
          </a:prstGeom>
          <a:noFill/>
          <a:ln w="19050" cap="flat" cmpd="sng">
            <a:solidFill>
              <a:srgbClr val="3484C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 dirty="0">
                <a:solidFill>
                  <a:schemeClr val="dk1"/>
                </a:solidFill>
                <a:latin typeface="+mn-lt"/>
                <a:ea typeface="メイリオ" panose="020B0604030504040204" pitchFamily="50" charset="-128"/>
              </a:rPr>
              <a:t>2024年7月13日（土）予定</a:t>
            </a:r>
            <a:endParaRPr sz="1200" dirty="0">
              <a:solidFill>
                <a:schemeClr val="dk1"/>
              </a:solidFill>
              <a:latin typeface="+mn-lt"/>
              <a:ea typeface="メイリオ" panose="020B0604030504040204" pitchFamily="50" charset="-128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 dirty="0">
                <a:solidFill>
                  <a:schemeClr val="dk1"/>
                </a:solidFill>
                <a:latin typeface="+mn-lt"/>
                <a:ea typeface="メイリオ" panose="020B0604030504040204" pitchFamily="50" charset="-128"/>
              </a:rPr>
              <a:t>※7月13日（土）早朝に、旧サイトからの切り替え作業を行う予定です。</a:t>
            </a:r>
            <a:br>
              <a:rPr lang="ja" sz="1200" dirty="0">
                <a:solidFill>
                  <a:schemeClr val="dk1"/>
                </a:solidFill>
                <a:latin typeface="+mn-lt"/>
                <a:ea typeface="メイリオ" panose="020B0604030504040204" pitchFamily="50" charset="-128"/>
              </a:rPr>
            </a:br>
            <a:r>
              <a:rPr lang="ja" sz="1200" dirty="0">
                <a:solidFill>
                  <a:schemeClr val="dk1"/>
                </a:solidFill>
                <a:latin typeface="+mn-lt"/>
                <a:ea typeface="メイリオ" panose="020B0604030504040204" pitchFamily="50" charset="-128"/>
              </a:rPr>
              <a:t>※作業の詳細日程につきましては、サポートサイトのお知らせからご案内いたします。</a:t>
            </a:r>
            <a:endParaRPr sz="1200" dirty="0">
              <a:solidFill>
                <a:schemeClr val="dk1"/>
              </a:solidFill>
              <a:latin typeface="+mn-lt"/>
              <a:ea typeface="メイリオ" panose="020B0604030504040204" pitchFamily="50" charset="-128"/>
            </a:endParaRPr>
          </a:p>
        </p:txBody>
      </p:sp>
      <p:sp>
        <p:nvSpPr>
          <p:cNvPr id="121" name="Google Shape;121;p18"/>
          <p:cNvSpPr txBox="1"/>
          <p:nvPr/>
        </p:nvSpPr>
        <p:spPr>
          <a:xfrm>
            <a:off x="536525" y="3121525"/>
            <a:ext cx="33666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 b="1" dirty="0">
                <a:solidFill>
                  <a:schemeClr val="dk1"/>
                </a:solidFill>
                <a:latin typeface="+mn-lt"/>
                <a:ea typeface="メイリオ" panose="020B0604030504040204" pitchFamily="50" charset="-128"/>
              </a:rPr>
              <a:t>▼新サポートサイト公開日</a:t>
            </a:r>
            <a:endParaRPr sz="2100" dirty="0">
              <a:solidFill>
                <a:schemeClr val="dk1"/>
              </a:solidFill>
              <a:latin typeface="+mn-lt"/>
              <a:ea typeface="メイリオ" panose="020B0604030504040204" pitchFamily="50" charset="-128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p19"/>
          <p:cNvSpPr/>
          <p:nvPr/>
        </p:nvSpPr>
        <p:spPr>
          <a:xfrm>
            <a:off x="538250" y="167700"/>
            <a:ext cx="8024700" cy="36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Arial"/>
              <a:buNone/>
            </a:pPr>
            <a:r>
              <a:rPr lang="ja" sz="1700" b="1" dirty="0">
                <a:solidFill>
                  <a:srgbClr val="015B96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2. サポートサイトの変更点　概要</a:t>
            </a:r>
            <a:endParaRPr sz="1700" b="1" i="0" u="none" strike="noStrike" cap="none" dirty="0">
              <a:solidFill>
                <a:srgbClr val="015B96"/>
              </a:solidFill>
              <a:latin typeface="メイリオ" panose="020B0604030504040204" pitchFamily="50" charset="-128"/>
              <a:ea typeface="メイリオ" panose="020B0604030504040204" pitchFamily="50" charset="-128"/>
              <a:sym typeface="Arial"/>
            </a:endParaRPr>
          </a:p>
        </p:txBody>
      </p:sp>
      <p:sp>
        <p:nvSpPr>
          <p:cNvPr id="127" name="Google Shape;127;p19"/>
          <p:cNvSpPr txBox="1"/>
          <p:nvPr/>
        </p:nvSpPr>
        <p:spPr>
          <a:xfrm>
            <a:off x="524325" y="758450"/>
            <a:ext cx="8157300" cy="55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 dirty="0">
                <a:solidFill>
                  <a:schemeClr val="dk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リニューアルにあわせて以下の運用および機能について、変更いたします。</a:t>
            </a:r>
            <a:br>
              <a:rPr lang="ja" sz="1200" dirty="0">
                <a:solidFill>
                  <a:schemeClr val="dk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</a:br>
            <a:r>
              <a:rPr lang="ja" sz="1200" dirty="0">
                <a:solidFill>
                  <a:schemeClr val="dk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詳細は後続の各ページをご確認ください。</a:t>
            </a:r>
            <a:endParaRPr sz="1200" dirty="0">
              <a:solidFill>
                <a:schemeClr val="dk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graphicFrame>
        <p:nvGraphicFramePr>
          <p:cNvPr id="128" name="Google Shape;128;p19"/>
          <p:cNvGraphicFramePr/>
          <p:nvPr>
            <p:extLst>
              <p:ext uri="{D42A27DB-BD31-4B8C-83A1-F6EECF244321}">
                <p14:modId xmlns:p14="http://schemas.microsoft.com/office/powerpoint/2010/main" val="3458672078"/>
              </p:ext>
            </p:extLst>
          </p:nvPr>
        </p:nvGraphicFramePr>
        <p:xfrm>
          <a:off x="538250" y="1493725"/>
          <a:ext cx="8262350" cy="2453610"/>
        </p:xfrm>
        <a:graphic>
          <a:graphicData uri="http://schemas.openxmlformats.org/drawingml/2006/table">
            <a:tbl>
              <a:tblPr>
                <a:noFill/>
                <a:tableStyleId>{445DE5B0-4E48-41D1-81CC-B9F82C2B81A3}</a:tableStyleId>
              </a:tblPr>
              <a:tblGrid>
                <a:gridCol w="17985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4638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8100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 sz="1200" b="1">
                          <a:solidFill>
                            <a:schemeClr val="lt1"/>
                          </a:solidFill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対象の画面</a:t>
                      </a:r>
                      <a:endParaRPr sz="1200" b="1">
                        <a:solidFill>
                          <a:schemeClr val="lt1"/>
                        </a:solidFill>
                        <a:latin typeface="メイリオ" panose="020B0604030504040204" pitchFamily="50" charset="-128"/>
                        <a:ea typeface="メイリオ" panose="020B0604030504040204" pitchFamily="50" charset="-128"/>
                      </a:endParaRPr>
                    </a:p>
                  </a:txBody>
                  <a:tcPr marL="91425" marR="91425" marT="91425" marB="91425">
                    <a:solidFill>
                      <a:srgbClr val="3484C6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 sz="1200" b="1">
                          <a:solidFill>
                            <a:schemeClr val="lt1"/>
                          </a:solidFill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変更概要</a:t>
                      </a:r>
                      <a:endParaRPr sz="1200" b="1">
                        <a:solidFill>
                          <a:schemeClr val="lt1"/>
                        </a:solidFill>
                        <a:latin typeface="メイリオ" panose="020B0604030504040204" pitchFamily="50" charset="-128"/>
                        <a:ea typeface="メイリオ" panose="020B0604030504040204" pitchFamily="50" charset="-128"/>
                      </a:endParaRPr>
                    </a:p>
                  </a:txBody>
                  <a:tcPr marL="91425" marR="91425" marT="91425" marB="91425">
                    <a:solidFill>
                      <a:srgbClr val="3484C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81000">
                <a:tc rowSpan="3"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 sz="1200" b="1" dirty="0"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サポートサイト</a:t>
                      </a:r>
                      <a:endParaRPr sz="1200" b="1" dirty="0">
                        <a:latin typeface="メイリオ" panose="020B0604030504040204" pitchFamily="50" charset="-128"/>
                        <a:ea typeface="メイリオ" panose="020B0604030504040204" pitchFamily="50" charset="-128"/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 sz="1200"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製品にログインしていなくても、URLから直接アクセスが可能となります。</a:t>
                      </a:r>
                      <a:endParaRPr sz="1200">
                        <a:latin typeface="メイリオ" panose="020B0604030504040204" pitchFamily="50" charset="-128"/>
                        <a:ea typeface="メイリオ" panose="020B0604030504040204" pitchFamily="50" charset="-128"/>
                      </a:endParaRPr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81000">
                <a:tc vMerge="1">
                  <a:txBody>
                    <a:bodyPr/>
                    <a:lstStyle/>
                    <a:p>
                      <a:endParaRPr lang="ja-JP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 sz="1200"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管理者、サポート担当者の2名以外もお問い合わせフォームをご利用頂けます（※）</a:t>
                      </a:r>
                      <a:endParaRPr sz="1200">
                        <a:latin typeface="メイリオ" panose="020B0604030504040204" pitchFamily="50" charset="-128"/>
                        <a:ea typeface="メイリオ" panose="020B0604030504040204" pitchFamily="50" charset="-128"/>
                      </a:endParaRPr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81000">
                <a:tc vMerge="1">
                  <a:txBody>
                    <a:bodyPr/>
                    <a:lstStyle/>
                    <a:p>
                      <a:endParaRPr lang="ja-JP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 sz="1200" dirty="0"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「お問い合わせ履歴」機能を廃止いたします。</a:t>
                      </a:r>
                      <a:endParaRPr sz="1200" dirty="0">
                        <a:latin typeface="メイリオ" panose="020B0604030504040204" pitchFamily="50" charset="-128"/>
                        <a:ea typeface="メイリオ" panose="020B0604030504040204" pitchFamily="50" charset="-128"/>
                      </a:endParaRPr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 sz="1200" b="1" dirty="0"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HRMOS経費</a:t>
                      </a:r>
                      <a:endParaRPr sz="1200" b="1" dirty="0">
                        <a:latin typeface="メイリオ" panose="020B0604030504040204" pitchFamily="50" charset="-128"/>
                        <a:ea typeface="メイリオ" panose="020B0604030504040204" pitchFamily="50" charset="-128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 sz="1200" b="1" dirty="0"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製品画面</a:t>
                      </a:r>
                      <a:endParaRPr sz="1200" b="1" dirty="0">
                        <a:latin typeface="メイリオ" panose="020B0604030504040204" pitchFamily="50" charset="-128"/>
                        <a:ea typeface="メイリオ" panose="020B0604030504040204" pitchFamily="50" charset="-128"/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 sz="1200"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画面右上の人物アイコン＞お問い合わせ　の項目を追加します。</a:t>
                      </a:r>
                      <a:endParaRPr sz="1200">
                        <a:latin typeface="メイリオ" panose="020B0604030504040204" pitchFamily="50" charset="-128"/>
                        <a:ea typeface="メイリオ" panose="020B0604030504040204" pitchFamily="50" charset="-128"/>
                      </a:endParaRPr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 sz="1200" b="1"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マイページ</a:t>
                      </a:r>
                      <a:endParaRPr sz="1200" b="1">
                        <a:latin typeface="メイリオ" panose="020B0604030504040204" pitchFamily="50" charset="-128"/>
                        <a:ea typeface="メイリオ" panose="020B0604030504040204" pitchFamily="50" charset="-128"/>
                      </a:endParaRPr>
                    </a:p>
                  </a:txBody>
                  <a:tcPr marL="91425" marR="91425" marT="91425" marB="91425"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 sz="1200" dirty="0"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サポートサイトへのリンクを削除いたします。</a:t>
                      </a:r>
                      <a:endParaRPr sz="1200" dirty="0">
                        <a:latin typeface="メイリオ" panose="020B0604030504040204" pitchFamily="50" charset="-128"/>
                        <a:ea typeface="メイリオ" panose="020B0604030504040204" pitchFamily="50" charset="-128"/>
                      </a:endParaRPr>
                    </a:p>
                  </a:txBody>
                  <a:tcPr marL="91425" marR="91425" marT="91425" marB="91425"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129" name="Google Shape;129;p19"/>
          <p:cNvSpPr txBox="1"/>
          <p:nvPr/>
        </p:nvSpPr>
        <p:spPr>
          <a:xfrm>
            <a:off x="1595675" y="4149616"/>
            <a:ext cx="74100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 b="1">
                <a:solidFill>
                  <a:schemeClr val="dk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※お客様の社内運用に関するお問い合わせ、権限がない機能についてのご質問には回答出来かねます。</a:t>
            </a:r>
            <a:endParaRPr sz="900" b="1">
              <a:solidFill>
                <a:schemeClr val="dk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 b="1">
                <a:solidFill>
                  <a:schemeClr val="dk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お問い合わせ可能なユーザー様については、適切に権限を付与いただきますようお願い申し上げます。</a:t>
            </a:r>
            <a:endParaRPr sz="900" b="1">
              <a:solidFill>
                <a:schemeClr val="dk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20"/>
          <p:cNvSpPr/>
          <p:nvPr/>
        </p:nvSpPr>
        <p:spPr>
          <a:xfrm>
            <a:off x="4671725" y="1374350"/>
            <a:ext cx="4134900" cy="3681900"/>
          </a:xfrm>
          <a:prstGeom prst="roundRect">
            <a:avLst>
              <a:gd name="adj" fmla="val 16667"/>
            </a:avLst>
          </a:prstGeom>
          <a:solidFill>
            <a:schemeClr val="accent5"/>
          </a:solidFill>
          <a:ln w="9525" cap="flat" cmpd="sng">
            <a:solidFill>
              <a:srgbClr val="065092"/>
            </a:solidFill>
            <a:prstDash val="solid"/>
            <a:round/>
            <a:headEnd type="none" w="sm" len="sm"/>
            <a:tailEnd type="none" w="sm" len="sm"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5" name="Google Shape;135;p20"/>
          <p:cNvSpPr/>
          <p:nvPr/>
        </p:nvSpPr>
        <p:spPr>
          <a:xfrm>
            <a:off x="365600" y="1374350"/>
            <a:ext cx="4206300" cy="3681900"/>
          </a:xfrm>
          <a:prstGeom prst="roundRect">
            <a:avLst>
              <a:gd name="adj" fmla="val 16667"/>
            </a:avLst>
          </a:prstGeom>
          <a:solidFill>
            <a:schemeClr val="lt2"/>
          </a:solidFill>
          <a:ln w="9525" cap="flat" cmpd="sng">
            <a:solidFill>
              <a:srgbClr val="3484C6"/>
            </a:solidFill>
            <a:prstDash val="solid"/>
            <a:round/>
            <a:headEnd type="none" w="sm" len="sm"/>
            <a:tailEnd type="none" w="sm" len="sm"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6" name="Google Shape;136;p20"/>
          <p:cNvSpPr/>
          <p:nvPr/>
        </p:nvSpPr>
        <p:spPr>
          <a:xfrm>
            <a:off x="524325" y="156050"/>
            <a:ext cx="8024700" cy="36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Arial"/>
              <a:buNone/>
            </a:pPr>
            <a:r>
              <a:rPr lang="ja" sz="1700" b="1" dirty="0">
                <a:solidFill>
                  <a:srgbClr val="015B96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2. サポートサイトの変更点　～ご利用可能ユーザーの拡大～</a:t>
            </a:r>
            <a:endParaRPr sz="1700" b="1" i="0" u="none" strike="noStrike" cap="none" dirty="0">
              <a:solidFill>
                <a:srgbClr val="015B96"/>
              </a:solidFill>
              <a:latin typeface="メイリオ" panose="020B0604030504040204" pitchFamily="50" charset="-128"/>
              <a:ea typeface="メイリオ" panose="020B0604030504040204" pitchFamily="50" charset="-128"/>
              <a:sym typeface="Arial"/>
            </a:endParaRPr>
          </a:p>
        </p:txBody>
      </p:sp>
      <p:sp>
        <p:nvSpPr>
          <p:cNvPr id="137" name="Google Shape;137;p20"/>
          <p:cNvSpPr txBox="1"/>
          <p:nvPr/>
        </p:nvSpPr>
        <p:spPr>
          <a:xfrm>
            <a:off x="565075" y="1436700"/>
            <a:ext cx="3777600" cy="106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 b="1" dirty="0">
                <a:solidFill>
                  <a:schemeClr val="dk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≪変更前≫</a:t>
            </a:r>
            <a:endParaRPr sz="1200" b="1" dirty="0">
              <a:solidFill>
                <a:schemeClr val="dk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900" dirty="0">
              <a:solidFill>
                <a:schemeClr val="dk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 dirty="0">
                <a:solidFill>
                  <a:schemeClr val="dk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・「ユーザーマスター」の設定にて「オンラインサポート」の設定が有効なユーザーのみアクセスができます。</a:t>
            </a:r>
            <a:endParaRPr sz="900" dirty="0">
              <a:solidFill>
                <a:schemeClr val="dk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ja" sz="900" dirty="0">
                <a:solidFill>
                  <a:schemeClr val="dk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・HRMOS経費にログインを行わないと、サポートサイトが開けませんでした。</a:t>
            </a:r>
            <a:endParaRPr sz="900" dirty="0">
              <a:solidFill>
                <a:schemeClr val="dk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38" name="Google Shape;138;p20"/>
          <p:cNvSpPr txBox="1"/>
          <p:nvPr/>
        </p:nvSpPr>
        <p:spPr>
          <a:xfrm>
            <a:off x="4953525" y="1436700"/>
            <a:ext cx="3637200" cy="12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 b="1">
                <a:solidFill>
                  <a:schemeClr val="dk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≪変更後≫</a:t>
            </a:r>
            <a:endParaRPr sz="1200" b="1">
              <a:solidFill>
                <a:schemeClr val="dk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900">
              <a:solidFill>
                <a:schemeClr val="dk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 b="1">
                <a:solidFill>
                  <a:schemeClr val="dk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・HRMOS経費にログインをしていなくても、URLから直接サポートサイトを開くことができます。</a:t>
            </a:r>
            <a:endParaRPr sz="900" b="1">
              <a:solidFill>
                <a:schemeClr val="dk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 b="1">
                <a:solidFill>
                  <a:schemeClr val="dk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・製品上に「オンラインサポート」のリンクを表示させる場合は、ユーザーマスター」の設定にて「オンラインサポート」を有効にしてください。</a:t>
            </a:r>
            <a:endParaRPr sz="900" b="1">
              <a:solidFill>
                <a:schemeClr val="dk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139" name="Google Shape;139;p2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65075" y="2559924"/>
            <a:ext cx="3777674" cy="2133724"/>
          </a:xfrm>
          <a:prstGeom prst="rect">
            <a:avLst/>
          </a:prstGeom>
          <a:noFill/>
          <a:ln>
            <a:noFill/>
          </a:ln>
        </p:spPr>
      </p:pic>
      <p:sp>
        <p:nvSpPr>
          <p:cNvPr id="140" name="Google Shape;140;p20"/>
          <p:cNvSpPr/>
          <p:nvPr/>
        </p:nvSpPr>
        <p:spPr>
          <a:xfrm>
            <a:off x="1197050" y="4443175"/>
            <a:ext cx="2168100" cy="205200"/>
          </a:xfrm>
          <a:prstGeom prst="rect">
            <a:avLst/>
          </a:prstGeom>
          <a:noFill/>
          <a:ln w="1905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41" name="Google Shape;141;p2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850338" y="2559924"/>
            <a:ext cx="3777674" cy="2133724"/>
          </a:xfrm>
          <a:prstGeom prst="rect">
            <a:avLst/>
          </a:prstGeom>
          <a:noFill/>
          <a:ln>
            <a:noFill/>
          </a:ln>
        </p:spPr>
      </p:pic>
      <p:sp>
        <p:nvSpPr>
          <p:cNvPr id="142" name="Google Shape;142;p20"/>
          <p:cNvSpPr/>
          <p:nvPr/>
        </p:nvSpPr>
        <p:spPr>
          <a:xfrm>
            <a:off x="5542300" y="4443175"/>
            <a:ext cx="2168100" cy="205200"/>
          </a:xfrm>
          <a:prstGeom prst="rect">
            <a:avLst/>
          </a:prstGeom>
          <a:noFill/>
          <a:ln w="1905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3" name="Google Shape;143;p20"/>
          <p:cNvSpPr txBox="1"/>
          <p:nvPr/>
        </p:nvSpPr>
        <p:spPr>
          <a:xfrm>
            <a:off x="524325" y="758450"/>
            <a:ext cx="8157300" cy="55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 dirty="0">
                <a:solidFill>
                  <a:schemeClr val="dk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製品にログインしていない状態でも、URLから直接アクセスすることが可能になります。　</a:t>
            </a:r>
            <a:endParaRPr sz="1200" dirty="0">
              <a:solidFill>
                <a:schemeClr val="dk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 dirty="0">
                <a:solidFill>
                  <a:schemeClr val="dk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※お問い合わせフォームへのアクセスには、後述の設定が必要となります。</a:t>
            </a:r>
            <a:endParaRPr sz="1200" dirty="0">
              <a:solidFill>
                <a:schemeClr val="dk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p21"/>
          <p:cNvSpPr/>
          <p:nvPr/>
        </p:nvSpPr>
        <p:spPr>
          <a:xfrm>
            <a:off x="4671725" y="1069550"/>
            <a:ext cx="4284300" cy="3507000"/>
          </a:xfrm>
          <a:prstGeom prst="roundRect">
            <a:avLst>
              <a:gd name="adj" fmla="val 16667"/>
            </a:avLst>
          </a:prstGeom>
          <a:solidFill>
            <a:schemeClr val="accent5"/>
          </a:solidFill>
          <a:ln w="9525" cap="flat" cmpd="sng">
            <a:solidFill>
              <a:srgbClr val="065092"/>
            </a:solidFill>
            <a:prstDash val="solid"/>
            <a:round/>
            <a:headEnd type="none" w="sm" len="sm"/>
            <a:tailEnd type="none" w="sm" len="sm"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9" name="Google Shape;149;p21"/>
          <p:cNvSpPr/>
          <p:nvPr/>
        </p:nvSpPr>
        <p:spPr>
          <a:xfrm>
            <a:off x="365600" y="1069550"/>
            <a:ext cx="4206300" cy="3507000"/>
          </a:xfrm>
          <a:prstGeom prst="roundRect">
            <a:avLst>
              <a:gd name="adj" fmla="val 16667"/>
            </a:avLst>
          </a:prstGeom>
          <a:solidFill>
            <a:schemeClr val="lt2"/>
          </a:solidFill>
          <a:ln w="9525" cap="flat" cmpd="sng">
            <a:solidFill>
              <a:srgbClr val="3484C6"/>
            </a:solidFill>
            <a:prstDash val="solid"/>
            <a:round/>
            <a:headEnd type="none" w="sm" len="sm"/>
            <a:tailEnd type="none" w="sm" len="sm"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0" name="Google Shape;150;p21"/>
          <p:cNvSpPr txBox="1"/>
          <p:nvPr/>
        </p:nvSpPr>
        <p:spPr>
          <a:xfrm>
            <a:off x="592600" y="1360500"/>
            <a:ext cx="3743700" cy="78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 b="1">
                <a:solidFill>
                  <a:schemeClr val="dk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≪変更前≫</a:t>
            </a:r>
            <a:endParaRPr sz="1200" b="1">
              <a:solidFill>
                <a:schemeClr val="dk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900">
              <a:solidFill>
                <a:schemeClr val="dk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マイページの「お客様情報」「サポート担当者」にご登録いただいている、2名様のみご利用が可能でした。</a:t>
            </a:r>
            <a:endParaRPr sz="900">
              <a:solidFill>
                <a:schemeClr val="dk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51" name="Google Shape;151;p21"/>
          <p:cNvSpPr txBox="1"/>
          <p:nvPr/>
        </p:nvSpPr>
        <p:spPr>
          <a:xfrm>
            <a:off x="4878600" y="1360500"/>
            <a:ext cx="3777600" cy="106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 b="1">
                <a:solidFill>
                  <a:schemeClr val="dk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≪変更後≫</a:t>
            </a:r>
            <a:endParaRPr sz="1200" b="1">
              <a:solidFill>
                <a:schemeClr val="dk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900">
              <a:solidFill>
                <a:schemeClr val="dk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「ユーザーマスター」の設定にて「オンラインサポート」が有効かつ「メールアドレス」の登録があるユーザーが、</a:t>
            </a:r>
            <a:br>
              <a:rPr lang="ja" sz="900">
                <a:solidFill>
                  <a:schemeClr val="dk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</a:br>
            <a:r>
              <a:rPr lang="ja" sz="900" b="1">
                <a:solidFill>
                  <a:schemeClr val="dk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HRMOS経費にログインしている状態</a:t>
            </a:r>
            <a:r>
              <a:rPr lang="ja" sz="900">
                <a:solidFill>
                  <a:schemeClr val="dk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で、</a:t>
            </a:r>
            <a:endParaRPr sz="900">
              <a:solidFill>
                <a:schemeClr val="dk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サポートサイトを開くとご利用いただけます。</a:t>
            </a:r>
            <a:endParaRPr sz="900">
              <a:solidFill>
                <a:schemeClr val="dk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152" name="Google Shape;152;p2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878600" y="2313121"/>
            <a:ext cx="3777674" cy="2133724"/>
          </a:xfrm>
          <a:prstGeom prst="rect">
            <a:avLst/>
          </a:prstGeom>
          <a:noFill/>
          <a:ln>
            <a:noFill/>
          </a:ln>
        </p:spPr>
      </p:pic>
      <p:sp>
        <p:nvSpPr>
          <p:cNvPr id="153" name="Google Shape;153;p21"/>
          <p:cNvSpPr/>
          <p:nvPr/>
        </p:nvSpPr>
        <p:spPr>
          <a:xfrm>
            <a:off x="5521050" y="4204704"/>
            <a:ext cx="2222700" cy="205200"/>
          </a:xfrm>
          <a:prstGeom prst="rect">
            <a:avLst/>
          </a:prstGeom>
          <a:noFill/>
          <a:ln w="1905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4" name="Google Shape;154;p21"/>
          <p:cNvSpPr txBox="1"/>
          <p:nvPr/>
        </p:nvSpPr>
        <p:spPr>
          <a:xfrm>
            <a:off x="1595675" y="4617700"/>
            <a:ext cx="7410000" cy="32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 b="1">
                <a:solidFill>
                  <a:schemeClr val="dk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※電話のお問い合わせは、引き続きマイページの「お客様情報」「サポート担当者」にご登録いただいている2名様のみご利用が可能です。</a:t>
            </a:r>
            <a:endParaRPr sz="900" b="1">
              <a:solidFill>
                <a:schemeClr val="dk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155" name="Google Shape;155;p2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20700" y="3129700"/>
            <a:ext cx="3621949" cy="11991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56" name="Google Shape;156;p21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58900" y="2355004"/>
            <a:ext cx="3777675" cy="882121"/>
          </a:xfrm>
          <a:prstGeom prst="rect">
            <a:avLst/>
          </a:prstGeom>
          <a:noFill/>
          <a:ln>
            <a:noFill/>
          </a:ln>
        </p:spPr>
      </p:pic>
      <p:sp>
        <p:nvSpPr>
          <p:cNvPr id="157" name="Google Shape;157;p21"/>
          <p:cNvSpPr/>
          <p:nvPr/>
        </p:nvSpPr>
        <p:spPr>
          <a:xfrm>
            <a:off x="524325" y="156050"/>
            <a:ext cx="8024700" cy="36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Arial"/>
              <a:buNone/>
            </a:pPr>
            <a:r>
              <a:rPr lang="ja" sz="1700" b="1">
                <a:solidFill>
                  <a:srgbClr val="015B96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2. サポートサイトの変更点　～ご利用可能ユーザーの拡大～</a:t>
            </a:r>
            <a:endParaRPr sz="1700" b="1" i="0" u="none" strike="noStrike" cap="none">
              <a:solidFill>
                <a:srgbClr val="015B96"/>
              </a:solidFill>
              <a:latin typeface="メイリオ" panose="020B0604030504040204" pitchFamily="50" charset="-128"/>
              <a:ea typeface="メイリオ" panose="020B0604030504040204" pitchFamily="50" charset="-128"/>
              <a:sym typeface="Arial"/>
            </a:endParaRPr>
          </a:p>
        </p:txBody>
      </p:sp>
      <p:sp>
        <p:nvSpPr>
          <p:cNvPr id="158" name="Google Shape;158;p21"/>
          <p:cNvSpPr txBox="1"/>
          <p:nvPr/>
        </p:nvSpPr>
        <p:spPr>
          <a:xfrm>
            <a:off x="524325" y="758450"/>
            <a:ext cx="81573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 dirty="0">
                <a:solidFill>
                  <a:schemeClr val="dk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マイページに登録いただいている2名様以外からも、フォームでのお問い合わせが可能となります。</a:t>
            </a:r>
            <a:endParaRPr sz="1200" dirty="0">
              <a:solidFill>
                <a:schemeClr val="dk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p22"/>
          <p:cNvSpPr/>
          <p:nvPr/>
        </p:nvSpPr>
        <p:spPr>
          <a:xfrm>
            <a:off x="540224" y="150225"/>
            <a:ext cx="7978200" cy="36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Arial"/>
              <a:buNone/>
            </a:pPr>
            <a:r>
              <a:rPr lang="ja" sz="1700" b="1">
                <a:solidFill>
                  <a:srgbClr val="015B96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3. サポートサイトへの遷移方法   ～TOP画面～</a:t>
            </a:r>
            <a:endParaRPr sz="1700" b="1" i="0" u="none" strike="noStrike" cap="none">
              <a:solidFill>
                <a:srgbClr val="015B96"/>
              </a:solidFill>
              <a:latin typeface="メイリオ" panose="020B0604030504040204" pitchFamily="50" charset="-128"/>
              <a:ea typeface="メイリオ" panose="020B0604030504040204" pitchFamily="50" charset="-128"/>
              <a:sym typeface="Arial"/>
            </a:endParaRPr>
          </a:p>
        </p:txBody>
      </p:sp>
      <p:pic>
        <p:nvPicPr>
          <p:cNvPr id="164" name="Google Shape;164;p2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57075" y="1503125"/>
            <a:ext cx="1702525" cy="1254075"/>
          </a:xfrm>
          <a:prstGeom prst="rect">
            <a:avLst/>
          </a:prstGeom>
          <a:noFill/>
          <a:ln w="9525" cap="flat" cmpd="sng">
            <a:solidFill>
              <a:srgbClr val="D8D8D8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165" name="Google Shape;165;p22"/>
          <p:cNvSpPr/>
          <p:nvPr/>
        </p:nvSpPr>
        <p:spPr>
          <a:xfrm>
            <a:off x="1448025" y="2185375"/>
            <a:ext cx="763800" cy="157500"/>
          </a:xfrm>
          <a:prstGeom prst="rect">
            <a:avLst/>
          </a:prstGeom>
          <a:noFill/>
          <a:ln w="1905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6" name="Google Shape;166;p22"/>
          <p:cNvSpPr txBox="1"/>
          <p:nvPr/>
        </p:nvSpPr>
        <p:spPr>
          <a:xfrm>
            <a:off x="511775" y="735125"/>
            <a:ext cx="7744500" cy="55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 dirty="0">
                <a:solidFill>
                  <a:schemeClr val="dk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HRMOS経費の画面からサポートサイトへの遷移方法は従来通りです。</a:t>
            </a:r>
            <a:br>
              <a:rPr lang="ja" sz="1200" dirty="0">
                <a:solidFill>
                  <a:schemeClr val="dk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</a:br>
            <a:r>
              <a:rPr lang="ja" sz="1200" dirty="0">
                <a:solidFill>
                  <a:schemeClr val="dk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HRMOS経費の画面右上にある人物アイコン＞オンラインサポートからご覧ください。</a:t>
            </a:r>
            <a:endParaRPr sz="1200" dirty="0">
              <a:solidFill>
                <a:schemeClr val="dk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67" name="Google Shape;167;p22"/>
          <p:cNvSpPr txBox="1"/>
          <p:nvPr/>
        </p:nvSpPr>
        <p:spPr>
          <a:xfrm>
            <a:off x="320725" y="1235363"/>
            <a:ext cx="30000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8" name="Google Shape;168;p22"/>
          <p:cNvSpPr txBox="1"/>
          <p:nvPr/>
        </p:nvSpPr>
        <p:spPr>
          <a:xfrm>
            <a:off x="540225" y="3086625"/>
            <a:ext cx="7744500" cy="55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 dirty="0">
                <a:solidFill>
                  <a:schemeClr val="dk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前述の通り、HRMOS経費へのログインが不要で、サポートサイトを利用することができるようになるため、</a:t>
            </a:r>
            <a:br>
              <a:rPr lang="ja" sz="1200" dirty="0">
                <a:solidFill>
                  <a:schemeClr val="dk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</a:br>
            <a:r>
              <a:rPr lang="ja" sz="1200" dirty="0">
                <a:solidFill>
                  <a:schemeClr val="dk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サポートサイトのURLをブラウザでブックマークすることでも遷移が可能になります。</a:t>
            </a:r>
            <a:endParaRPr sz="1200" dirty="0">
              <a:solidFill>
                <a:schemeClr val="dk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Google Shape;173;p23"/>
          <p:cNvSpPr/>
          <p:nvPr/>
        </p:nvSpPr>
        <p:spPr>
          <a:xfrm>
            <a:off x="2673825" y="1816150"/>
            <a:ext cx="2002200" cy="2013900"/>
          </a:xfrm>
          <a:prstGeom prst="roundRect">
            <a:avLst>
              <a:gd name="adj" fmla="val 16667"/>
            </a:avLst>
          </a:prstGeom>
          <a:solidFill>
            <a:schemeClr val="accent5"/>
          </a:solidFill>
          <a:ln w="9525" cap="flat" cmpd="sng">
            <a:solidFill>
              <a:srgbClr val="065092"/>
            </a:solidFill>
            <a:prstDash val="solid"/>
            <a:round/>
            <a:headEnd type="none" w="sm" len="sm"/>
            <a:tailEnd type="none" w="sm" len="sm"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4" name="Google Shape;174;p23"/>
          <p:cNvSpPr/>
          <p:nvPr/>
        </p:nvSpPr>
        <p:spPr>
          <a:xfrm>
            <a:off x="516700" y="1816138"/>
            <a:ext cx="2002200" cy="2013900"/>
          </a:xfrm>
          <a:prstGeom prst="roundRect">
            <a:avLst>
              <a:gd name="adj" fmla="val 16667"/>
            </a:avLst>
          </a:prstGeom>
          <a:solidFill>
            <a:schemeClr val="lt2"/>
          </a:solidFill>
          <a:ln w="9525" cap="flat" cmpd="sng">
            <a:solidFill>
              <a:srgbClr val="3484C6"/>
            </a:solidFill>
            <a:prstDash val="solid"/>
            <a:round/>
            <a:headEnd type="none" w="sm" len="sm"/>
            <a:tailEnd type="none" w="sm" len="sm"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5" name="Google Shape;175;p23"/>
          <p:cNvSpPr/>
          <p:nvPr/>
        </p:nvSpPr>
        <p:spPr>
          <a:xfrm>
            <a:off x="547800" y="156050"/>
            <a:ext cx="8048400" cy="36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rial"/>
              <a:buNone/>
            </a:pPr>
            <a:r>
              <a:rPr lang="ja" sz="1700" b="1" dirty="0">
                <a:solidFill>
                  <a:srgbClr val="015B96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3. サポートサイトへの遷移方法　～お問い合わせフォーム～</a:t>
            </a:r>
            <a:endParaRPr sz="1700" b="1" i="0" u="none" strike="noStrike" cap="none" dirty="0">
              <a:solidFill>
                <a:srgbClr val="015B96"/>
              </a:solidFill>
              <a:latin typeface="メイリオ" panose="020B0604030504040204" pitchFamily="50" charset="-128"/>
              <a:ea typeface="メイリオ" panose="020B0604030504040204" pitchFamily="50" charset="-128"/>
              <a:sym typeface="Arial"/>
            </a:endParaRPr>
          </a:p>
        </p:txBody>
      </p:sp>
      <p:sp>
        <p:nvSpPr>
          <p:cNvPr id="176" name="Google Shape;176;p23"/>
          <p:cNvSpPr txBox="1"/>
          <p:nvPr/>
        </p:nvSpPr>
        <p:spPr>
          <a:xfrm>
            <a:off x="547800" y="735125"/>
            <a:ext cx="70272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 dirty="0">
                <a:solidFill>
                  <a:schemeClr val="dk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お問い合わせフォームは以下２か所からご利用いただけます。</a:t>
            </a:r>
            <a:endParaRPr sz="1200" dirty="0">
              <a:solidFill>
                <a:schemeClr val="dk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77" name="Google Shape;177;p23"/>
          <p:cNvSpPr txBox="1"/>
          <p:nvPr/>
        </p:nvSpPr>
        <p:spPr>
          <a:xfrm>
            <a:off x="547800" y="1183238"/>
            <a:ext cx="2589300" cy="55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chemeClr val="dk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①HRMOS経費の画面右上にある</a:t>
            </a:r>
            <a:endParaRPr sz="1200">
              <a:solidFill>
                <a:schemeClr val="dk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chemeClr val="dk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　</a:t>
            </a:r>
            <a:r>
              <a:rPr lang="ja" sz="1200" b="1">
                <a:solidFill>
                  <a:schemeClr val="dk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人物アイコン＞お問い合わせ</a:t>
            </a:r>
            <a:endParaRPr sz="1200" b="1">
              <a:solidFill>
                <a:schemeClr val="dk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178" name="Google Shape;178;p2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754501" y="2243575"/>
            <a:ext cx="1778675" cy="1310150"/>
          </a:xfrm>
          <a:prstGeom prst="rect">
            <a:avLst/>
          </a:prstGeom>
          <a:noFill/>
          <a:ln w="9525" cap="flat" cmpd="sng">
            <a:solidFill>
              <a:srgbClr val="D8D8D8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179" name="Google Shape;179;p23"/>
          <p:cNvSpPr/>
          <p:nvPr/>
        </p:nvSpPr>
        <p:spPr>
          <a:xfrm>
            <a:off x="3592425" y="3144650"/>
            <a:ext cx="763800" cy="120300"/>
          </a:xfrm>
          <a:prstGeom prst="rect">
            <a:avLst/>
          </a:prstGeom>
          <a:noFill/>
          <a:ln w="1905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0" name="Google Shape;180;p23"/>
          <p:cNvSpPr txBox="1"/>
          <p:nvPr/>
        </p:nvSpPr>
        <p:spPr>
          <a:xfrm>
            <a:off x="5214700" y="2927750"/>
            <a:ext cx="3218400" cy="55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ja" sz="1200">
                <a:solidFill>
                  <a:schemeClr val="dk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サポートサイトTOP画面の最下部にある、フォームへのリンクに遷移します。</a:t>
            </a:r>
            <a:endParaRPr sz="1200">
              <a:solidFill>
                <a:schemeClr val="dk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81" name="Google Shape;181;p23"/>
          <p:cNvSpPr txBox="1"/>
          <p:nvPr/>
        </p:nvSpPr>
        <p:spPr>
          <a:xfrm>
            <a:off x="573000" y="4117125"/>
            <a:ext cx="35382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chemeClr val="dk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②サポートサイトの</a:t>
            </a:r>
            <a:r>
              <a:rPr lang="ja" sz="1200" b="1">
                <a:solidFill>
                  <a:schemeClr val="dk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各記事画面の最下部</a:t>
            </a:r>
            <a:endParaRPr sz="1200" b="1">
              <a:solidFill>
                <a:schemeClr val="dk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82" name="Google Shape;182;p23"/>
          <p:cNvSpPr txBox="1"/>
          <p:nvPr/>
        </p:nvSpPr>
        <p:spPr>
          <a:xfrm>
            <a:off x="755050" y="1903850"/>
            <a:ext cx="15255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 b="1">
                <a:solidFill>
                  <a:schemeClr val="dk1"/>
                </a:solidFill>
              </a:rPr>
              <a:t>≪変更前≫</a:t>
            </a:r>
            <a:endParaRPr sz="900">
              <a:solidFill>
                <a:schemeClr val="dk1"/>
              </a:solidFill>
            </a:endParaRPr>
          </a:p>
        </p:txBody>
      </p:sp>
      <p:sp>
        <p:nvSpPr>
          <p:cNvPr id="183" name="Google Shape;183;p23"/>
          <p:cNvSpPr txBox="1"/>
          <p:nvPr/>
        </p:nvSpPr>
        <p:spPr>
          <a:xfrm>
            <a:off x="2881088" y="1903850"/>
            <a:ext cx="15255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 b="1">
                <a:solidFill>
                  <a:schemeClr val="dk1"/>
                </a:solidFill>
              </a:rPr>
              <a:t>≪変更後≫</a:t>
            </a:r>
            <a:endParaRPr sz="900">
              <a:solidFill>
                <a:schemeClr val="dk1"/>
              </a:solidFill>
            </a:endParaRPr>
          </a:p>
        </p:txBody>
      </p:sp>
      <p:pic>
        <p:nvPicPr>
          <p:cNvPr id="184" name="Google Shape;184;p2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55050" y="2243575"/>
            <a:ext cx="1525500" cy="1367336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85" name="Google Shape;185;p23"/>
          <p:cNvCxnSpPr>
            <a:stCxn id="179" idx="3"/>
            <a:endCxn id="180" idx="1"/>
          </p:cNvCxnSpPr>
          <p:nvPr/>
        </p:nvCxnSpPr>
        <p:spPr>
          <a:xfrm>
            <a:off x="4356225" y="3204800"/>
            <a:ext cx="858600" cy="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triangle" w="med" len="med"/>
          </a:ln>
        </p:spPr>
      </p:cxn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Google Shape;190;p24"/>
          <p:cNvSpPr/>
          <p:nvPr/>
        </p:nvSpPr>
        <p:spPr>
          <a:xfrm>
            <a:off x="546274" y="156050"/>
            <a:ext cx="7978200" cy="36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Arial"/>
              <a:buNone/>
            </a:pPr>
            <a:r>
              <a:rPr lang="ja" sz="1700" b="1" dirty="0">
                <a:solidFill>
                  <a:srgbClr val="015B96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4. 新サポートサイトの活用方法　～キーワード検索、お知らせ～</a:t>
            </a:r>
            <a:endParaRPr sz="1700" b="1" i="0" u="none" strike="noStrike" cap="none" dirty="0">
              <a:solidFill>
                <a:srgbClr val="015B96"/>
              </a:solidFill>
              <a:latin typeface="メイリオ" panose="020B0604030504040204" pitchFamily="50" charset="-128"/>
              <a:ea typeface="メイリオ" panose="020B0604030504040204" pitchFamily="50" charset="-128"/>
              <a:sym typeface="Arial"/>
            </a:endParaRPr>
          </a:p>
        </p:txBody>
      </p:sp>
      <p:sp>
        <p:nvSpPr>
          <p:cNvPr id="191" name="Google Shape;191;p24"/>
          <p:cNvSpPr txBox="1"/>
          <p:nvPr/>
        </p:nvSpPr>
        <p:spPr>
          <a:xfrm>
            <a:off x="343250" y="859300"/>
            <a:ext cx="7744500" cy="92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457200" lvl="0" indent="-3048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●"/>
            </a:pPr>
            <a:r>
              <a:rPr lang="ja" sz="1200" dirty="0">
                <a:solidFill>
                  <a:schemeClr val="dk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サポートサイトのTOP画面から「キーワード検索」が可能です。</a:t>
            </a:r>
            <a:endParaRPr sz="1200" dirty="0">
              <a:solidFill>
                <a:schemeClr val="dk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marL="457200" lvl="0" indent="-3048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●"/>
            </a:pPr>
            <a:r>
              <a:rPr lang="ja" sz="1200" dirty="0">
                <a:solidFill>
                  <a:schemeClr val="dk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「お知らせ」にはラベルを追加し、必要な情報を認識しやすくしました。</a:t>
            </a:r>
            <a:endParaRPr sz="1200" dirty="0">
              <a:solidFill>
                <a:schemeClr val="dk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marL="457200" lvl="0" indent="-3048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●"/>
            </a:pPr>
            <a:r>
              <a:rPr lang="ja" sz="1200" dirty="0">
                <a:solidFill>
                  <a:schemeClr val="dk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メンテナンス・リリース情報をそれぞれまとめて一覧化されることで、サービス停止期間など、重要な情報が一目で確認できるようになります。</a:t>
            </a:r>
            <a:endParaRPr sz="1200" dirty="0">
              <a:solidFill>
                <a:schemeClr val="dk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192" name="Google Shape;192;p2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61975" y="1967500"/>
            <a:ext cx="7419864" cy="26398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1250</Words>
  <Application>Microsoft Office PowerPoint</Application>
  <PresentationFormat>画面に合わせる (16:9)</PresentationFormat>
  <Paragraphs>103</Paragraphs>
  <Slides>13</Slides>
  <Notes>13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13</vt:i4>
      </vt:variant>
    </vt:vector>
  </HeadingPairs>
  <TitlesOfParts>
    <vt:vector size="18" baseType="lpstr">
      <vt:lpstr>Avenir</vt:lpstr>
      <vt:lpstr>Meiryo</vt:lpstr>
      <vt:lpstr>Meiryo</vt:lpstr>
      <vt:lpstr>Arial</vt:lpstr>
      <vt:lpstr>Office テーマ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cp:lastModifiedBy>渡部 麻子</cp:lastModifiedBy>
  <cp:revision>1</cp:revision>
  <dcterms:modified xsi:type="dcterms:W3CDTF">2024-06-14T07:38:54Z</dcterms:modified>
</cp:coreProperties>
</file>