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5DE5B0-4E48-41D1-81CC-B9F82C2B81A3}">
  <a:tblStyle styleId="{445DE5B0-4E48-41D1-81CC-B9F82C2B81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588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e27a37b5a5_0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2e27a37b5a5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e36b8ae0da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e36b8ae0da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e276f9d89d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e276f9d89d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e27a37b5a5_0_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2e27a37b5a5_0_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e27a37b5a5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e27a37b5a5_0_3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e27a37b5a5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" name="Google Shape;109;g2e27a37b5a5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e27a37b5a5_0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e27a37b5a5_0_2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e276f9d89d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e276f9d89d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e27a37b5a5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e27a37b5a5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e36b8ae0da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e36b8ae0da_1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e27a37b5a5_0_3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e27a37b5a5_0_3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e27a37b5a5_0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e27a37b5a5_0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e276f9d89d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e276f9d89d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本編">
  <p:cSld name="2_本編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/>
          <p:nvPr/>
        </p:nvSpPr>
        <p:spPr>
          <a:xfrm>
            <a:off x="5835316" y="4881397"/>
            <a:ext cx="32061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venir"/>
              <a:buNone/>
            </a:pP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copyright©202</a:t>
            </a:r>
            <a:r>
              <a:rPr lang="ja" sz="80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 ezSoft Co., Ltd.</a:t>
            </a:r>
            <a:endParaRPr sz="800" b="0" i="0" u="none" strike="noStrike" cap="none">
              <a:solidFill>
                <a:srgbClr val="C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0" y="0"/>
            <a:ext cx="8113776" cy="397329"/>
          </a:xfrm>
          <a:custGeom>
            <a:avLst/>
            <a:gdLst/>
            <a:ahLst/>
            <a:cxnLst/>
            <a:rect l="l" t="t" r="r" b="b"/>
            <a:pathLst>
              <a:path w="10537371" h="725715" extrusionOk="0">
                <a:moveTo>
                  <a:pt x="10537371" y="0"/>
                </a:moveTo>
                <a:lnTo>
                  <a:pt x="0" y="0"/>
                </a:lnTo>
                <a:lnTo>
                  <a:pt x="0" y="725715"/>
                </a:lnTo>
                <a:lnTo>
                  <a:pt x="10058400" y="725715"/>
                </a:lnTo>
                <a:lnTo>
                  <a:pt x="10537371" y="0"/>
                </a:lnTo>
                <a:close/>
              </a:path>
            </a:pathLst>
          </a:custGeom>
          <a:solidFill>
            <a:srgbClr val="005A97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5" descr="挿絵, 時計 が含まれている画像&#10;&#10;自動的に生成された説明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198892" y="157325"/>
            <a:ext cx="725524" cy="195333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タイトル スライド 1">
  <p:cSld name="1_タイトル スライド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/>
        </p:nvSpPr>
        <p:spPr>
          <a:xfrm>
            <a:off x="2420694" y="4830605"/>
            <a:ext cx="65874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venir"/>
              <a:buNone/>
            </a:pP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copyright (C) 202</a:t>
            </a:r>
            <a:r>
              <a:rPr lang="ja" sz="80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 ezSoft Co., Ltd.｜ezSoft Confidential</a:t>
            </a:r>
            <a:endParaRPr sz="800" b="0" i="0" u="none" strike="noStrike" cap="none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" name="Google Shape;17;p3"/>
          <p:cNvSpPr/>
          <p:nvPr/>
        </p:nvSpPr>
        <p:spPr>
          <a:xfrm rot="10800000" flipH="1">
            <a:off x="0" y="1"/>
            <a:ext cx="9153900" cy="69300"/>
          </a:xfrm>
          <a:prstGeom prst="rect">
            <a:avLst/>
          </a:prstGeom>
          <a:gradFill>
            <a:gsLst>
              <a:gs pos="0">
                <a:srgbClr val="3484C6"/>
              </a:gs>
              <a:gs pos="1000">
                <a:srgbClr val="3484C6"/>
              </a:gs>
              <a:gs pos="100000">
                <a:srgbClr val="065092"/>
              </a:gs>
            </a:gsLst>
            <a:lin ang="10800025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9975" y="4807725"/>
            <a:ext cx="1017262" cy="23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56788" y="4749848"/>
            <a:ext cx="548700" cy="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タイトル スライド">
  <p:cSld name="1_タイトル スライド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/>
        </p:nvSpPr>
        <p:spPr>
          <a:xfrm>
            <a:off x="2420694" y="4830605"/>
            <a:ext cx="65874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venir"/>
              <a:buNone/>
            </a:pP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copyright (C) 202</a:t>
            </a:r>
            <a:r>
              <a:rPr lang="ja" sz="80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r>
              <a:rPr lang="ja" sz="800" b="0" i="0" u="none" strike="noStrike" cap="non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 ezSoft Co., Ltd.｜ezSoft Confidential</a:t>
            </a:r>
            <a:endParaRPr sz="800" b="0" i="0" u="none" strike="noStrike" cap="none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8" name="Google Shape;28;p5"/>
          <p:cNvSpPr/>
          <p:nvPr/>
        </p:nvSpPr>
        <p:spPr>
          <a:xfrm rot="10800000" flipH="1">
            <a:off x="0" y="1"/>
            <a:ext cx="9153900" cy="69300"/>
          </a:xfrm>
          <a:prstGeom prst="rect">
            <a:avLst/>
          </a:prstGeom>
          <a:gradFill>
            <a:gsLst>
              <a:gs pos="0">
                <a:srgbClr val="3484C6"/>
              </a:gs>
              <a:gs pos="1000">
                <a:srgbClr val="3484C6"/>
              </a:gs>
              <a:gs pos="100000">
                <a:srgbClr val="065092"/>
              </a:gs>
            </a:gsLst>
            <a:lin ang="10800025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9975" y="4807725"/>
            <a:ext cx="1017262" cy="230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" name="Google Shape;30;p5"/>
          <p:cNvCxnSpPr/>
          <p:nvPr/>
        </p:nvCxnSpPr>
        <p:spPr>
          <a:xfrm>
            <a:off x="0" y="552356"/>
            <a:ext cx="8847600" cy="0"/>
          </a:xfrm>
          <a:prstGeom prst="straightConnector1">
            <a:avLst/>
          </a:prstGeom>
          <a:noFill/>
          <a:ln w="9525" cap="flat" cmpd="sng">
            <a:solidFill>
              <a:srgbClr val="015B9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018725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09600" y="8"/>
            <a:ext cx="513441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6" descr="経費精算システム「eKeihi」のイージーソフト 設立20年のキャンペーンを開始！２万円分のAmazonギフト券プレゼント！ |  イージーソフト株式会社 | プレスリリース配信代行サービス『ドリームニュース』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5845" y="4178513"/>
            <a:ext cx="1468219" cy="524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6"/>
          <p:cNvSpPr txBox="1"/>
          <p:nvPr/>
        </p:nvSpPr>
        <p:spPr>
          <a:xfrm>
            <a:off x="524975" y="1828125"/>
            <a:ext cx="5076300" cy="1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5700" tIns="27850" rIns="55700" bIns="278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65092"/>
              </a:buClr>
              <a:buSzPts val="3300"/>
              <a:buFont typeface="Arial"/>
              <a:buNone/>
            </a:pPr>
            <a:r>
              <a:rPr lang="ja" sz="2700" b="1">
                <a:solidFill>
                  <a:srgbClr val="015B96"/>
                </a:solidFill>
                <a:latin typeface="Meiryo"/>
                <a:ea typeface="Meiryo"/>
                <a:cs typeface="Meiryo"/>
                <a:sym typeface="Meiryo"/>
              </a:rPr>
              <a:t>サポートサイトリニューアルの</a:t>
            </a:r>
            <a:br>
              <a:rPr lang="ja" sz="2700" b="1">
                <a:solidFill>
                  <a:srgbClr val="015B96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" sz="2700" b="1" i="0" u="none" strike="noStrike" cap="none">
                <a:solidFill>
                  <a:srgbClr val="015B96"/>
                </a:solidFill>
                <a:latin typeface="Meiryo"/>
                <a:ea typeface="Meiryo"/>
                <a:cs typeface="Meiryo"/>
                <a:sym typeface="Meiryo"/>
              </a:rPr>
              <a:t>ご案内</a:t>
            </a:r>
            <a:endParaRPr sz="2700" b="1" i="0" u="none" strike="noStrike" cap="none">
              <a:solidFill>
                <a:srgbClr val="015B96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3" name="Google Shape;103;p16"/>
          <p:cNvSpPr/>
          <p:nvPr/>
        </p:nvSpPr>
        <p:spPr>
          <a:xfrm>
            <a:off x="567885" y="3677681"/>
            <a:ext cx="1666200" cy="3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5700" tIns="27850" rIns="55700" bIns="2785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</a:t>
            </a:r>
            <a:r>
              <a:rPr lang="ja" sz="1200">
                <a:solidFill>
                  <a:schemeClr val="dk1"/>
                </a:solidFill>
              </a:rPr>
              <a:t>4</a:t>
            </a:r>
            <a:r>
              <a:rPr lang="ja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年</a:t>
            </a:r>
            <a:r>
              <a:rPr lang="ja" sz="1200">
                <a:solidFill>
                  <a:schemeClr val="dk1"/>
                </a:solidFill>
              </a:rPr>
              <a:t>6</a:t>
            </a:r>
            <a:r>
              <a:rPr lang="ja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月</a:t>
            </a:r>
            <a:r>
              <a:rPr lang="ja" sz="1200">
                <a:solidFill>
                  <a:schemeClr val="dk1"/>
                </a:solidFill>
              </a:rPr>
              <a:t>14</a:t>
            </a:r>
            <a:r>
              <a:rPr lang="ja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日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4131" y="419325"/>
            <a:ext cx="6033424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34705" y="532480"/>
            <a:ext cx="3929064" cy="447013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6"/>
          <p:cNvSpPr txBox="1">
            <a:spLocks noGrp="1"/>
          </p:cNvSpPr>
          <p:nvPr>
            <p:ph type="sldNum" idx="12"/>
          </p:nvPr>
        </p:nvSpPr>
        <p:spPr>
          <a:xfrm>
            <a:off x="5264044" y="3575447"/>
            <a:ext cx="1543200" cy="2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 txBox="1"/>
          <p:nvPr/>
        </p:nvSpPr>
        <p:spPr>
          <a:xfrm>
            <a:off x="546263" y="2671650"/>
            <a:ext cx="75456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各記事ページの最後には、「最近表示した記事」が表示されます。よく閲覧する記事にすぐ遷移できます。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8" name="Google Shape;19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663" y="3110616"/>
            <a:ext cx="4158800" cy="1650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8663" y="979427"/>
            <a:ext cx="4909674" cy="1565674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5"/>
          <p:cNvSpPr txBox="1"/>
          <p:nvPr/>
        </p:nvSpPr>
        <p:spPr>
          <a:xfrm>
            <a:off x="546263" y="625425"/>
            <a:ext cx="70506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検索窓が各ページに常に表示されているので、記事の検索をスムーズに行うことができます。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1" name="Google Shape;201;p25"/>
          <p:cNvSpPr/>
          <p:nvPr/>
        </p:nvSpPr>
        <p:spPr>
          <a:xfrm>
            <a:off x="546274" y="156050"/>
            <a:ext cx="79782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4. 新サポートサイトの活用方法　～記事ページ～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/>
          <p:cNvSpPr/>
          <p:nvPr/>
        </p:nvSpPr>
        <p:spPr>
          <a:xfrm>
            <a:off x="540401" y="161500"/>
            <a:ext cx="81120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700" b="1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5. 請求書発行のサポートサイトについて</a:t>
            </a:r>
            <a:endParaRPr sz="1700" b="1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7" name="Google Shape;207;p26"/>
          <p:cNvSpPr txBox="1"/>
          <p:nvPr/>
        </p:nvSpPr>
        <p:spPr>
          <a:xfrm>
            <a:off x="540400" y="603113"/>
            <a:ext cx="77445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請求書発行のサポートサイトについても変更点は同様です。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今までは「HRMOS経費」「請求書発行」のサポートサイトは分かれておりましたが（※）、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リニューアルに伴い、本サポートサイトでご確認いただけるようになります。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※請求書発行のご契約がなくても、サポートサイトを閲覧することが可能になります。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8" name="Google Shape;20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400" y="2022275"/>
            <a:ext cx="4693775" cy="269367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6"/>
          <p:cNvSpPr/>
          <p:nvPr/>
        </p:nvSpPr>
        <p:spPr>
          <a:xfrm>
            <a:off x="2138525" y="3372450"/>
            <a:ext cx="1449000" cy="12801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6"/>
          <p:cNvSpPr txBox="1"/>
          <p:nvPr/>
        </p:nvSpPr>
        <p:spPr>
          <a:xfrm>
            <a:off x="540400" y="1711325"/>
            <a:ext cx="3366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▼サポートサイトTOP画面　カテゴリごとの一覧</a:t>
            </a: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/>
          <p:cNvSpPr/>
          <p:nvPr/>
        </p:nvSpPr>
        <p:spPr>
          <a:xfrm>
            <a:off x="546269" y="173550"/>
            <a:ext cx="75234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6. リニューアルに伴う撤廃機能について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pic>
        <p:nvPicPr>
          <p:cNvPr id="216" name="Google Shape;21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275" y="3245856"/>
            <a:ext cx="4173098" cy="1491244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7"/>
          <p:cNvSpPr txBox="1"/>
          <p:nvPr/>
        </p:nvSpPr>
        <p:spPr>
          <a:xfrm>
            <a:off x="511775" y="735125"/>
            <a:ext cx="7744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①マイページからサポートサイトへのリンクを削除します。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18" name="Google Shape;218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1775" y="1181225"/>
            <a:ext cx="5944624" cy="110802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7"/>
          <p:cNvSpPr/>
          <p:nvPr/>
        </p:nvSpPr>
        <p:spPr>
          <a:xfrm rot="-2740324">
            <a:off x="5444352" y="1870992"/>
            <a:ext cx="434052" cy="429381"/>
          </a:xfrm>
          <a:prstGeom prst="mathPlus">
            <a:avLst>
              <a:gd name="adj1" fmla="val 8063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7"/>
          <p:cNvSpPr txBox="1"/>
          <p:nvPr/>
        </p:nvSpPr>
        <p:spPr>
          <a:xfrm>
            <a:off x="511775" y="2563400"/>
            <a:ext cx="7744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②お問い合わせ画面に用意していた「お問い合わせ履歴」を廃止します。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恐れ入りますが、過去のお問い合わせは、サポート窓口からのメールにてご確認をお願いいたします。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1" name="Google Shape;221;p27"/>
          <p:cNvSpPr/>
          <p:nvPr/>
        </p:nvSpPr>
        <p:spPr>
          <a:xfrm rot="-2740324">
            <a:off x="3613452" y="3901167"/>
            <a:ext cx="434052" cy="429381"/>
          </a:xfrm>
          <a:prstGeom prst="mathPlus">
            <a:avLst>
              <a:gd name="adj1" fmla="val 8063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/>
          <p:nvPr/>
        </p:nvSpPr>
        <p:spPr>
          <a:xfrm>
            <a:off x="540424" y="156050"/>
            <a:ext cx="54531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7. お客様へのお願い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406850" y="910875"/>
            <a:ext cx="8356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▼サポートサイトURLの変更への対応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8" name="Google Shape;228;p28"/>
          <p:cNvSpPr txBox="1"/>
          <p:nvPr/>
        </p:nvSpPr>
        <p:spPr>
          <a:xfrm>
            <a:off x="406850" y="1203975"/>
            <a:ext cx="8112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社内マニュアル等で、現在のサポートサイトのURLを用いられている場合、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7月13日以降、URLは失効し、記事を確認することができません。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（アクセスするとエラー画面となります）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お手数ですが、新しいサポートサイト公開後に、差し替えをお願いいたします。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9" name="Google Shape;229;p28"/>
          <p:cNvSpPr txBox="1"/>
          <p:nvPr/>
        </p:nvSpPr>
        <p:spPr>
          <a:xfrm>
            <a:off x="393600" y="2937325"/>
            <a:ext cx="8356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▼お問い合わせフォーム利用権限の再確認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0" name="Google Shape;230;p28"/>
          <p:cNvSpPr txBox="1"/>
          <p:nvPr/>
        </p:nvSpPr>
        <p:spPr>
          <a:xfrm>
            <a:off x="393600" y="3230425"/>
            <a:ext cx="8112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ユーザーにお問い合わせフォームを利用させたくないが、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サポートサイトの閲覧は許可したい場合、以下対応をお願いいたします。</a:t>
            </a:r>
            <a:b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・ユーザーマスター＞[オンラインサポート]のチェックを外す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・ユーザーにはサポートサイトのURLを共有いただく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お問い合わせフォームの利用者制限が緩和されましたが、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回答内容によってはユーザー様の権限上、解決いただけない可能性がございます。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その場合、管理者様からのご確認をお願いいたします。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1" name="Google Shape;23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7425" y="3470425"/>
            <a:ext cx="1672450" cy="144405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8"/>
          <p:cNvSpPr txBox="1"/>
          <p:nvPr/>
        </p:nvSpPr>
        <p:spPr>
          <a:xfrm>
            <a:off x="5725875" y="2994275"/>
            <a:ext cx="3217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▼［オンラインサポート］のチェックを</a:t>
            </a:r>
            <a:endParaRPr sz="11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外した状態</a:t>
            </a:r>
            <a:endParaRPr sz="11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33" name="Google Shape;233;p28"/>
          <p:cNvGraphicFramePr/>
          <p:nvPr>
            <p:extLst>
              <p:ext uri="{D42A27DB-BD31-4B8C-83A1-F6EECF244321}">
                <p14:modId xmlns:p14="http://schemas.microsoft.com/office/powerpoint/2010/main" val="1301624145"/>
              </p:ext>
            </p:extLst>
          </p:nvPr>
        </p:nvGraphicFramePr>
        <p:xfrm>
          <a:off x="495300" y="2114550"/>
          <a:ext cx="7239000" cy="762000"/>
        </p:xfrm>
        <a:graphic>
          <a:graphicData uri="http://schemas.openxmlformats.org/drawingml/2006/table">
            <a:tbl>
              <a:tblPr>
                <a:noFill/>
                <a:tableStyleId>{445DE5B0-4E48-41D1-81CC-B9F82C2B81A3}</a:tableStyleId>
              </a:tblPr>
              <a:tblGrid>
                <a:gridCol w="230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現在のサポートサイトURL</a:t>
                      </a:r>
                      <a:endParaRPr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https://support.ezsoft.co.jp</a:t>
                      </a:r>
                      <a:endParaRPr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新サポートサイトURL</a:t>
                      </a:r>
                      <a:endParaRPr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https://support.ekeihi.net</a:t>
                      </a:r>
                      <a:endParaRPr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4" name="Google Shape;234;p28"/>
          <p:cNvSpPr txBox="1"/>
          <p:nvPr/>
        </p:nvSpPr>
        <p:spPr>
          <a:xfrm>
            <a:off x="435575" y="582725"/>
            <a:ext cx="7744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主に管理者様へのお願いとなります。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/>
        </p:nvSpPr>
        <p:spPr>
          <a:xfrm>
            <a:off x="656994" y="1061206"/>
            <a:ext cx="7274100" cy="2503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457200" marR="0" lvl="0" indent="-3175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サポートサイト改善概要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サポートサイトの変更点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サポートサイトへの遷移方法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新サポートサイトの活用方法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請求書発行のサポートサイトについて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リニューアルに伴う撤廃機能について</a:t>
            </a:r>
            <a:endParaRPr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AutoNum type="arabicPeriod"/>
            </a:pPr>
            <a:r>
              <a:rPr lang="ja" dirty="0">
                <a:solidFill>
                  <a:schemeClr val="dk1"/>
                </a:solidFill>
                <a:latin typeface="+mn-lt"/>
                <a:ea typeface="Meiryo"/>
                <a:cs typeface="Meiryo"/>
                <a:sym typeface="Meiryo"/>
              </a:rPr>
              <a:t>お客様へのお願い</a:t>
            </a:r>
            <a:endParaRPr sz="1400" b="0" i="0" u="none" strike="noStrike" cap="none" dirty="0">
              <a:solidFill>
                <a:schemeClr val="dk1"/>
              </a:solidFill>
              <a:latin typeface="+mn-lt"/>
              <a:ea typeface="Meiryo"/>
              <a:cs typeface="Meiryo"/>
              <a:sym typeface="Meiryo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546194" y="156058"/>
            <a:ext cx="6216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i="0" u="none" strike="noStrike" cap="none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Arial"/>
              </a:rPr>
              <a:t>目次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z="1000">
                <a:solidFill>
                  <a:schemeClr val="dk1"/>
                </a:solidFill>
              </a:rPr>
              <a:t>2</a:t>
            </a:fld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/>
          <p:nvPr/>
        </p:nvSpPr>
        <p:spPr>
          <a:xfrm>
            <a:off x="536535" y="121050"/>
            <a:ext cx="42342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1. サポートサイト改善概要</a:t>
            </a:r>
            <a:endParaRPr sz="1700" b="1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536525" y="751650"/>
            <a:ext cx="8432700" cy="2272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平素より弊社サービスをご利用いただき誠にありがとうございます。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この度、オンラインサポートサイトを「HRMOS経費」専用のサポートサイトとして、リニューアルを行います。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リニューアルにより、主にキーワード検索の精度が向上いたします。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また、サポートサイト・お問い合わせフォームのご利用が可能なユーザー様の範囲を拡大し、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どなたでもご活用いただきやすいサイトとなりました。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各マニュアルについては、記載内容の改善・検索精度のさらなる向上を引き続き行ってまいります。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本資料ではリニューアルに伴う変更点と、お客様へのお願い事項をご案内いたします。</a:t>
            </a:r>
            <a:b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</a:br>
            <a:r>
              <a:rPr lang="ja" sz="1200" dirty="0">
                <a:solidFill>
                  <a:schemeClr val="dk1"/>
                </a:solidFill>
                <a:latin typeface="+mj-lt"/>
                <a:ea typeface="Meiryo"/>
                <a:cs typeface="Meiryo"/>
                <a:sym typeface="Meiryo"/>
              </a:rPr>
              <a:t>ご確認のほどよろしくお願いいたします。</a:t>
            </a:r>
            <a:endParaRPr sz="1200" dirty="0">
              <a:solidFill>
                <a:schemeClr val="dk1"/>
              </a:solidFill>
              <a:latin typeface="+mj-lt"/>
              <a:ea typeface="Meiryo"/>
              <a:cs typeface="Meiryo"/>
              <a:sym typeface="Meiryo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536525" y="3490825"/>
            <a:ext cx="7591500" cy="766800"/>
          </a:xfrm>
          <a:prstGeom prst="rect">
            <a:avLst/>
          </a:prstGeom>
          <a:noFill/>
          <a:ln w="19050" cap="flat" cmpd="sng">
            <a:solidFill>
              <a:srgbClr val="3484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+mn-lt"/>
                <a:ea typeface="メイリオ" panose="020B0604030504040204" pitchFamily="50" charset="-128"/>
              </a:rPr>
              <a:t>2024年7月13日（土）予定</a:t>
            </a:r>
            <a:endParaRPr sz="1200" dirty="0">
              <a:solidFill>
                <a:schemeClr val="dk1"/>
              </a:solidFill>
              <a:latin typeface="+mn-lt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+mn-lt"/>
                <a:ea typeface="メイリオ" panose="020B0604030504040204" pitchFamily="50" charset="-128"/>
              </a:rPr>
              <a:t>※7月13日（土）早朝に、旧サイトからの切り替え作業を行う予定です。</a:t>
            </a:r>
            <a:br>
              <a:rPr lang="ja" sz="1200" dirty="0">
                <a:solidFill>
                  <a:schemeClr val="dk1"/>
                </a:solidFill>
                <a:latin typeface="+mn-lt"/>
                <a:ea typeface="メイリオ" panose="020B0604030504040204" pitchFamily="50" charset="-128"/>
              </a:rPr>
            </a:br>
            <a:r>
              <a:rPr lang="ja" sz="1200" dirty="0">
                <a:solidFill>
                  <a:schemeClr val="dk1"/>
                </a:solidFill>
                <a:latin typeface="+mn-lt"/>
                <a:ea typeface="メイリオ" panose="020B0604030504040204" pitchFamily="50" charset="-128"/>
              </a:rPr>
              <a:t>※作業の詳細日程につきましては、サポートサイトのお知らせからご案内いたします。</a:t>
            </a:r>
            <a:endParaRPr sz="1200" dirty="0">
              <a:solidFill>
                <a:schemeClr val="dk1"/>
              </a:solidFill>
              <a:latin typeface="+mn-lt"/>
              <a:ea typeface="メイリオ" panose="020B0604030504040204" pitchFamily="50" charset="-128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536525" y="3121525"/>
            <a:ext cx="336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 dirty="0">
                <a:solidFill>
                  <a:schemeClr val="dk1"/>
                </a:solidFill>
                <a:latin typeface="+mn-lt"/>
                <a:ea typeface="メイリオ" panose="020B0604030504040204" pitchFamily="50" charset="-128"/>
              </a:rPr>
              <a:t>▼新サポートサイト公開日</a:t>
            </a:r>
            <a:endParaRPr sz="2100" dirty="0">
              <a:solidFill>
                <a:schemeClr val="dk1"/>
              </a:solidFill>
              <a:latin typeface="+mn-lt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/>
          <p:nvPr/>
        </p:nvSpPr>
        <p:spPr>
          <a:xfrm>
            <a:off x="538250" y="167700"/>
            <a:ext cx="80247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2. サポートサイトの変更点　概要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524325" y="758450"/>
            <a:ext cx="815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リニューアルにあわせて以下の運用および機能について、変更いたします。</a:t>
            </a:r>
            <a:b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詳細は後続の各ページをご確認ください。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28" name="Google Shape;128;p19"/>
          <p:cNvGraphicFramePr/>
          <p:nvPr>
            <p:extLst>
              <p:ext uri="{D42A27DB-BD31-4B8C-83A1-F6EECF244321}">
                <p14:modId xmlns:p14="http://schemas.microsoft.com/office/powerpoint/2010/main" val="3458672078"/>
              </p:ext>
            </p:extLst>
          </p:nvPr>
        </p:nvGraphicFramePr>
        <p:xfrm>
          <a:off x="538250" y="1493725"/>
          <a:ext cx="8262350" cy="2453610"/>
        </p:xfrm>
        <a:graphic>
          <a:graphicData uri="http://schemas.openxmlformats.org/drawingml/2006/table">
            <a:tbl>
              <a:tblPr>
                <a:noFill/>
                <a:tableStyleId>{445DE5B0-4E48-41D1-81CC-B9F82C2B81A3}</a:tableStyleId>
              </a:tblPr>
              <a:tblGrid>
                <a:gridCol w="179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>
                          <a:solidFill>
                            <a:schemeClr val="lt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対象の画面</a:t>
                      </a:r>
                      <a:endParaRPr sz="1200" b="1">
                        <a:solidFill>
                          <a:schemeClr val="lt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>
                    <a:solidFill>
                      <a:srgbClr val="3484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>
                          <a:solidFill>
                            <a:schemeClr val="lt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変更概要</a:t>
                      </a:r>
                      <a:endParaRPr sz="1200" b="1">
                        <a:solidFill>
                          <a:schemeClr val="lt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>
                    <a:solidFill>
                      <a:srgbClr val="3484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row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サポートサイト</a:t>
                      </a:r>
                      <a:endParaRPr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製品にログインしていなくても、URLから直接アクセスが可能となります。</a:t>
                      </a:r>
                      <a:endParaRPr sz="12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管理者、サポート担当者の2名以外もお問い合わせフォームをご利用頂けます（※）</a:t>
                      </a:r>
                      <a:endParaRPr sz="12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「お問い合わせ履歴」機能を廃止いたします。</a:t>
                      </a:r>
                      <a:endParaRPr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HRMOS経費</a:t>
                      </a:r>
                      <a:endParaRPr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製品画面</a:t>
                      </a:r>
                      <a:endParaRPr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画面右上の人物アイコン＞お問い合わせ　の項目を追加します。</a:t>
                      </a:r>
                      <a:endParaRPr sz="12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マイページ</a:t>
                      </a:r>
                      <a:endParaRPr sz="1200" b="1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サポートサイトへのリンクを削除いたします。</a:t>
                      </a:r>
                      <a:endParaRPr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9" name="Google Shape;129;p19"/>
          <p:cNvSpPr txBox="1"/>
          <p:nvPr/>
        </p:nvSpPr>
        <p:spPr>
          <a:xfrm>
            <a:off x="1595675" y="4149616"/>
            <a:ext cx="741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※お客様の社内運用に関するお問い合わせ、権限がない機能についてのご質問には回答出来かねます。</a:t>
            </a:r>
            <a:endParaRPr sz="9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お問い合わせ可能なユーザー様については、適切に権限を付与いただきますようお願い申し上げます。</a:t>
            </a:r>
            <a:endParaRPr sz="9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/>
          <p:nvPr/>
        </p:nvSpPr>
        <p:spPr>
          <a:xfrm>
            <a:off x="4671725" y="1374350"/>
            <a:ext cx="4134900" cy="36819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9525" cap="flat" cmpd="sng">
            <a:solidFill>
              <a:srgbClr val="06509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0"/>
          <p:cNvSpPr/>
          <p:nvPr/>
        </p:nvSpPr>
        <p:spPr>
          <a:xfrm>
            <a:off x="365600" y="1374350"/>
            <a:ext cx="4206300" cy="3681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3484C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0"/>
          <p:cNvSpPr/>
          <p:nvPr/>
        </p:nvSpPr>
        <p:spPr>
          <a:xfrm>
            <a:off x="524325" y="156050"/>
            <a:ext cx="80247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2. サポートサイトの変更点　～ご利用可能ユーザーの拡大～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565075" y="1436700"/>
            <a:ext cx="37776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≪変更前≫</a:t>
            </a:r>
            <a:endParaRPr sz="12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・「ユーザーマスター」の設定にて「オンラインサポート」の設定が有効なユーザーのみアクセスができます。</a:t>
            </a:r>
            <a:endParaRPr sz="9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9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・HRMOS経費にログインを行わないと、サポートサイトが開けませんでした。</a:t>
            </a:r>
            <a:endParaRPr sz="9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4953525" y="1436700"/>
            <a:ext cx="36372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≪変更後≫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・HRMOS経費にログインをしていなくても、URLから直接サポートサイトを開くことができます。</a:t>
            </a:r>
            <a:endParaRPr sz="9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・製品上に「オンラインサポート」のリンクを表示させる場合は、ユーザーマスター」の設定にて「オンラインサポート」を有効にしてください。</a:t>
            </a:r>
            <a:endParaRPr sz="9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9" name="Google Shape;13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075" y="2559924"/>
            <a:ext cx="3777674" cy="213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0"/>
          <p:cNvSpPr/>
          <p:nvPr/>
        </p:nvSpPr>
        <p:spPr>
          <a:xfrm>
            <a:off x="1197050" y="4443175"/>
            <a:ext cx="2168100" cy="2052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1" name="Google Shape;14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0338" y="2559924"/>
            <a:ext cx="3777674" cy="213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/>
          <p:nvPr/>
        </p:nvSpPr>
        <p:spPr>
          <a:xfrm>
            <a:off x="5542300" y="4443175"/>
            <a:ext cx="2168100" cy="2052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0"/>
          <p:cNvSpPr txBox="1"/>
          <p:nvPr/>
        </p:nvSpPr>
        <p:spPr>
          <a:xfrm>
            <a:off x="524325" y="758450"/>
            <a:ext cx="815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製品にログインしていない状態でも、URLから直接アクセスすることが可能になります。　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※お問い合わせフォームへのアクセスには、後述の設定が必要となります。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/>
          <p:nvPr/>
        </p:nvSpPr>
        <p:spPr>
          <a:xfrm>
            <a:off x="4671725" y="1069550"/>
            <a:ext cx="4284300" cy="35070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9525" cap="flat" cmpd="sng">
            <a:solidFill>
              <a:srgbClr val="06509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1"/>
          <p:cNvSpPr/>
          <p:nvPr/>
        </p:nvSpPr>
        <p:spPr>
          <a:xfrm>
            <a:off x="365600" y="1069550"/>
            <a:ext cx="4206300" cy="35070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3484C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592600" y="1360500"/>
            <a:ext cx="3743700" cy="7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≪変更前≫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マイページの「お客様情報」「サポート担当者」にご登録いただいている、2名様のみご利用が可能でした。</a:t>
            </a: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1" name="Google Shape;151;p21"/>
          <p:cNvSpPr txBox="1"/>
          <p:nvPr/>
        </p:nvSpPr>
        <p:spPr>
          <a:xfrm>
            <a:off x="4878600" y="1360500"/>
            <a:ext cx="37776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≪変更後≫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「ユーザーマスター」の設定にて「オンラインサポート」が有効かつ「メールアドレス」の登録があるユーザーが、</a:t>
            </a:r>
            <a:b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HRMOS経費にログインしている状態</a:t>
            </a:r>
            <a: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サポートサイトを開くとご利用いただけます。</a:t>
            </a:r>
            <a:endParaRPr sz="9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2" name="Google Shape;15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8600" y="2313121"/>
            <a:ext cx="3777674" cy="213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1"/>
          <p:cNvSpPr/>
          <p:nvPr/>
        </p:nvSpPr>
        <p:spPr>
          <a:xfrm>
            <a:off x="5521050" y="4204704"/>
            <a:ext cx="2222700" cy="2052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1"/>
          <p:cNvSpPr txBox="1"/>
          <p:nvPr/>
        </p:nvSpPr>
        <p:spPr>
          <a:xfrm>
            <a:off x="1595675" y="4617700"/>
            <a:ext cx="7410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※電話のお問い合わせは、引き続きマイページの「お客様情報」「サポート担当者」にご登録いただいている2名様のみご利用が可能です。</a:t>
            </a:r>
            <a:endParaRPr sz="9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5" name="Google Shape;15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0700" y="3129700"/>
            <a:ext cx="3621949" cy="119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8900" y="2355004"/>
            <a:ext cx="3777675" cy="882121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1"/>
          <p:cNvSpPr/>
          <p:nvPr/>
        </p:nvSpPr>
        <p:spPr>
          <a:xfrm>
            <a:off x="524325" y="156050"/>
            <a:ext cx="80247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2. サポートサイトの変更点　～ご利用可能ユーザーの拡大～</a:t>
            </a:r>
            <a:endParaRPr sz="1700" b="1" i="0" u="none" strike="noStrike" cap="none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58" name="Google Shape;158;p21"/>
          <p:cNvSpPr txBox="1"/>
          <p:nvPr/>
        </p:nvSpPr>
        <p:spPr>
          <a:xfrm>
            <a:off x="524325" y="758450"/>
            <a:ext cx="8157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マイページに登録いただいている2名様以外からも、フォームでのお問い合わせが可能となります。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/>
          <p:nvPr/>
        </p:nvSpPr>
        <p:spPr>
          <a:xfrm>
            <a:off x="540224" y="150225"/>
            <a:ext cx="79782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 サポートサイトへの遷移方法   ～TOP画面～</a:t>
            </a:r>
            <a:endParaRPr sz="1700" b="1" i="0" u="none" strike="noStrike" cap="none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7075" y="1503125"/>
            <a:ext cx="1702525" cy="1254075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65" name="Google Shape;165;p22"/>
          <p:cNvSpPr/>
          <p:nvPr/>
        </p:nvSpPr>
        <p:spPr>
          <a:xfrm>
            <a:off x="1448025" y="2185375"/>
            <a:ext cx="763800" cy="1575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511775" y="735125"/>
            <a:ext cx="7744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HRMOS経費の画面からサポートサイトへの遷移方法は従来通りです。</a:t>
            </a:r>
            <a:b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HRMOS経費の画面右上にある人物アイコン＞オンラインサポートからご覧ください。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7" name="Google Shape;167;p22"/>
          <p:cNvSpPr txBox="1"/>
          <p:nvPr/>
        </p:nvSpPr>
        <p:spPr>
          <a:xfrm>
            <a:off x="320725" y="123536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2"/>
          <p:cNvSpPr txBox="1"/>
          <p:nvPr/>
        </p:nvSpPr>
        <p:spPr>
          <a:xfrm>
            <a:off x="540225" y="3086625"/>
            <a:ext cx="7744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前述の通り、HRMOS経費へのログインが不要で、サポートサイトを利用することができるようになるため、</a:t>
            </a:r>
            <a:b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サポートサイトのURLをブラウザでブックマークすることでも遷移が可能になります。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3"/>
          <p:cNvSpPr/>
          <p:nvPr/>
        </p:nvSpPr>
        <p:spPr>
          <a:xfrm>
            <a:off x="2673825" y="1816150"/>
            <a:ext cx="2002200" cy="20139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9525" cap="flat" cmpd="sng">
            <a:solidFill>
              <a:srgbClr val="06509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3"/>
          <p:cNvSpPr/>
          <p:nvPr/>
        </p:nvSpPr>
        <p:spPr>
          <a:xfrm>
            <a:off x="516700" y="1816138"/>
            <a:ext cx="2002200" cy="2013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3484C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3"/>
          <p:cNvSpPr/>
          <p:nvPr/>
        </p:nvSpPr>
        <p:spPr>
          <a:xfrm>
            <a:off x="547800" y="156050"/>
            <a:ext cx="80484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 サポートサイトへの遷移方法　～お問い合わせフォーム～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76" name="Google Shape;176;p23"/>
          <p:cNvSpPr txBox="1"/>
          <p:nvPr/>
        </p:nvSpPr>
        <p:spPr>
          <a:xfrm>
            <a:off x="547800" y="735125"/>
            <a:ext cx="702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お問い合わせフォームは以下２か所からご利用いただけます。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7" name="Google Shape;177;p23"/>
          <p:cNvSpPr txBox="1"/>
          <p:nvPr/>
        </p:nvSpPr>
        <p:spPr>
          <a:xfrm>
            <a:off x="547800" y="1183238"/>
            <a:ext cx="2589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①HRMOS経費の画面右上にある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人物アイコン＞お問い合わせ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78" name="Google Shape;17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54501" y="2243575"/>
            <a:ext cx="1778675" cy="131015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79" name="Google Shape;179;p23"/>
          <p:cNvSpPr/>
          <p:nvPr/>
        </p:nvSpPr>
        <p:spPr>
          <a:xfrm>
            <a:off x="3592425" y="3144650"/>
            <a:ext cx="763800" cy="1203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3"/>
          <p:cNvSpPr txBox="1"/>
          <p:nvPr/>
        </p:nvSpPr>
        <p:spPr>
          <a:xfrm>
            <a:off x="5214700" y="2927750"/>
            <a:ext cx="3218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サポートサイトTOP画面の最下部にある、フォームへのリンクに遷移します。</a:t>
            </a:r>
            <a:endParaRPr sz="120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1" name="Google Shape;181;p23"/>
          <p:cNvSpPr txBox="1"/>
          <p:nvPr/>
        </p:nvSpPr>
        <p:spPr>
          <a:xfrm>
            <a:off x="573000" y="4117125"/>
            <a:ext cx="3538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②サポートサイトの</a:t>
            </a:r>
            <a:r>
              <a:rPr lang="ja" sz="1200" b="1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各記事画面の最下部</a:t>
            </a:r>
            <a:endParaRPr sz="1200" b="1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2" name="Google Shape;182;p23"/>
          <p:cNvSpPr txBox="1"/>
          <p:nvPr/>
        </p:nvSpPr>
        <p:spPr>
          <a:xfrm>
            <a:off x="755050" y="1903850"/>
            <a:ext cx="1525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≪変更前≫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183" name="Google Shape;183;p23"/>
          <p:cNvSpPr txBox="1"/>
          <p:nvPr/>
        </p:nvSpPr>
        <p:spPr>
          <a:xfrm>
            <a:off x="2881088" y="1903850"/>
            <a:ext cx="1525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≪変更後≫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184" name="Google Shape;18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5050" y="2243575"/>
            <a:ext cx="1525500" cy="13673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5" name="Google Shape;185;p23"/>
          <p:cNvCxnSpPr>
            <a:stCxn id="179" idx="3"/>
            <a:endCxn id="180" idx="1"/>
          </p:cNvCxnSpPr>
          <p:nvPr/>
        </p:nvCxnSpPr>
        <p:spPr>
          <a:xfrm>
            <a:off x="4356225" y="3204800"/>
            <a:ext cx="85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/>
          <p:nvPr/>
        </p:nvSpPr>
        <p:spPr>
          <a:xfrm>
            <a:off x="546274" y="156050"/>
            <a:ext cx="7978200" cy="3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ja" sz="1700" b="1" dirty="0">
                <a:solidFill>
                  <a:srgbClr val="015B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4. 新サポートサイトの活用方法　～キーワード検索、お知らせ～</a:t>
            </a:r>
            <a:endParaRPr sz="1700" b="1" i="0" u="none" strike="noStrike" cap="none" dirty="0">
              <a:solidFill>
                <a:srgbClr val="015B96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91" name="Google Shape;191;p24"/>
          <p:cNvSpPr txBox="1"/>
          <p:nvPr/>
        </p:nvSpPr>
        <p:spPr>
          <a:xfrm>
            <a:off x="343250" y="859300"/>
            <a:ext cx="7744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サポートサイトのTOP画面から「キーワード検索」が可能です。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「お知らせ」にはラベルを追加し、必要な情報を認識しやすくしました。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ja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メンテナンス・リリース情報をそれぞれまとめて一覧化されることで、サービス停止期間など、重要な情報が一目で確認できるようになります。</a:t>
            </a: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2" name="Google Shape;19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975" y="1967500"/>
            <a:ext cx="7419864" cy="263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1250</Words>
  <Application>Microsoft Office PowerPoint</Application>
  <PresentationFormat>画面に合わせる (16:9)</PresentationFormat>
  <Paragraphs>103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Avenir</vt:lpstr>
      <vt:lpstr>Meiryo</vt:lpstr>
      <vt:lpstr>Meiryo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渡部 麻子</cp:lastModifiedBy>
  <cp:revision>1</cp:revision>
  <dcterms:modified xsi:type="dcterms:W3CDTF">2024-06-14T07:38:54Z</dcterms:modified>
</cp:coreProperties>
</file>