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7772400" cy="109093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31">
          <p15:clr>
            <a:srgbClr val="A4A3A4"/>
          </p15:clr>
        </p15:guide>
        <p15:guide id="2" pos="543">
          <p15:clr>
            <a:srgbClr val="A4A3A4"/>
          </p15:clr>
        </p15:guide>
        <p15:guide id="3" pos="4308">
          <p15:clr>
            <a:srgbClr val="A4A3A4"/>
          </p15:clr>
        </p15:guide>
        <p15:guide id="4" orient="horz" pos="851">
          <p15:clr>
            <a:srgbClr val="A4A3A4"/>
          </p15:clr>
        </p15:guide>
        <p15:guide id="5" orient="horz" pos="460">
          <p15:clr>
            <a:srgbClr val="A4A3A4"/>
          </p15:clr>
        </p15:guide>
        <p15:guide id="6" orient="horz" pos="669">
          <p15:clr>
            <a:srgbClr val="A4A3A4"/>
          </p15:clr>
        </p15:guide>
        <p15:guide id="7" orient="horz" pos="1667">
          <p15:clr>
            <a:srgbClr val="A4A3A4"/>
          </p15:clr>
        </p15:guide>
        <p15:guide id="8" orient="horz" pos="1780">
          <p15:clr>
            <a:srgbClr val="A4A3A4"/>
          </p15:clr>
        </p15:guide>
        <p15:guide id="9" orient="horz" pos="1985">
          <p15:clr>
            <a:srgbClr val="A4A3A4"/>
          </p15:clr>
        </p15:guide>
        <p15:guide id="10" orient="horz" pos="3413">
          <p15:clr>
            <a:srgbClr val="A4A3A4"/>
          </p15:clr>
        </p15:guide>
        <p15:guide id="11" pos="634">
          <p15:clr>
            <a:srgbClr val="A4A3A4"/>
          </p15:clr>
        </p15:guide>
        <p15:guide id="12" pos="4262">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az7QRdV6LdgWFW+XmxXct2YCE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718B80-126C-4D8C-B3F6-DF449C0CE206}">
  <a:tblStyle styleId="{B7718B80-126C-4D8C-B3F6-DF449C0CE20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6" d="100"/>
          <a:sy n="76" d="100"/>
        </p:scale>
        <p:origin x="3552" y="208"/>
      </p:cViewPr>
      <p:guideLst>
        <p:guide orient="horz" pos="1531"/>
        <p:guide pos="543"/>
        <p:guide pos="4308"/>
        <p:guide orient="horz" pos="851"/>
        <p:guide orient="horz" pos="460"/>
        <p:guide orient="horz" pos="669"/>
        <p:guide orient="horz" pos="1667"/>
        <p:guide orient="horz" pos="1780"/>
        <p:guide orient="horz" pos="1985"/>
        <p:guide orient="horz" pos="3413"/>
        <p:guide pos="634"/>
        <p:guide pos="426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9381" cy="493890"/>
          </a:xfrm>
          <a:prstGeom prst="rect">
            <a:avLst/>
          </a:prstGeom>
          <a:noFill/>
          <a:ln>
            <a:noFill/>
          </a:ln>
        </p:spPr>
        <p:txBody>
          <a:bodyPr spcFirstLastPara="1" wrap="square" lIns="81250" tIns="40625" rIns="81250" bIns="406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15007" y="0"/>
            <a:ext cx="2919381" cy="493890"/>
          </a:xfrm>
          <a:prstGeom prst="rect">
            <a:avLst/>
          </a:prstGeom>
          <a:noFill/>
          <a:ln>
            <a:noFill/>
          </a:ln>
        </p:spPr>
        <p:txBody>
          <a:bodyPr spcFirstLastPara="1" wrap="square" lIns="81250" tIns="40625" rIns="81250" bIns="40625"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372423"/>
            <a:ext cx="2919381" cy="493890"/>
          </a:xfrm>
          <a:prstGeom prst="rect">
            <a:avLst/>
          </a:prstGeom>
          <a:noFill/>
          <a:ln>
            <a:noFill/>
          </a:ln>
        </p:spPr>
        <p:txBody>
          <a:bodyPr spcFirstLastPara="1" wrap="square" lIns="81250" tIns="40625" rIns="81250" bIns="40625"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ja-JP" sz="1100" b="0" i="0" u="none" strike="noStrike" cap="none">
                <a:solidFill>
                  <a:schemeClr val="dk1"/>
                </a:solidFill>
                <a:latin typeface="Arial"/>
                <a:ea typeface="Arial"/>
                <a:cs typeface="Arial"/>
                <a:sym typeface="Arial"/>
              </a:rPr>
              <a:t>‹#›</a:t>
            </a:fld>
            <a:endParaRPr sz="11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 name="Google Shape;25;p1: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26" name="Google Shape;26;p1: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c4f0f0e42_0_36: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g25c4f0f0e42_0_36: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5: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c4f0f0e42_0_47: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184" name="Google Shape;184;g25c4f0f0e42_0_47: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74127" y="4747949"/>
            <a:ext cx="5387510" cy="3885076"/>
          </a:xfrm>
          <a:prstGeom prst="rect">
            <a:avLst/>
          </a:prstGeom>
        </p:spPr>
        <p:txBody>
          <a:bodyPr spcFirstLastPara="1" wrap="square" lIns="81250" tIns="40625" rIns="81250" bIns="40625" anchor="t" anchorCtr="0">
            <a:noAutofit/>
          </a:bodyPr>
          <a:lstStyle/>
          <a:p>
            <a:pPr marL="0" lvl="0" indent="0" algn="l" rtl="0">
              <a:spcBef>
                <a:spcPts val="0"/>
              </a:spcBef>
              <a:spcAft>
                <a:spcPts val="0"/>
              </a:spcAft>
              <a:buNone/>
            </a:pPr>
            <a:endParaRPr/>
          </a:p>
        </p:txBody>
      </p:sp>
      <p:sp>
        <p:nvSpPr>
          <p:cNvPr id="197" name="Google Shape;197;p6: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c4f0f0e42_0_106: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5c4f0f0e42_0_106: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209" name="Google Shape;209;g25c4f0f0e42_0_106:notes"/>
          <p:cNvSpPr txBox="1">
            <a:spLocks noGrp="1"/>
          </p:cNvSpPr>
          <p:nvPr>
            <p:ph type="sldNum" idx="12"/>
          </p:nvPr>
        </p:nvSpPr>
        <p:spPr>
          <a:xfrm>
            <a:off x="3815007" y="9372423"/>
            <a:ext cx="2919300" cy="49380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p8: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9: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0: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1: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2: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2: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38" name="Google Shape;38;p2: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5c4f0f0e42_0_139: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282" name="Google Shape;282;g25c4f0f0e42_0_139: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5: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5: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57" name="Google Shape;57;p3: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c4f0f0e42_0_93:notes"/>
          <p:cNvSpPr>
            <a:spLocks noGrp="1" noRot="1" noChangeAspect="1"/>
          </p:cNvSpPr>
          <p:nvPr>
            <p:ph type="sldImg" idx="2"/>
          </p:nvPr>
        </p:nvSpPr>
        <p:spPr>
          <a:xfrm>
            <a:off x="2182813" y="1233488"/>
            <a:ext cx="2370000" cy="332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5c4f0f0e42_0_93: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89" name="Google Shape;89;g25c4f0f0e42_0_93:notes"/>
          <p:cNvSpPr txBox="1">
            <a:spLocks noGrp="1"/>
          </p:cNvSpPr>
          <p:nvPr>
            <p:ph type="sldNum" idx="12"/>
          </p:nvPr>
        </p:nvSpPr>
        <p:spPr>
          <a:xfrm>
            <a:off x="3815007" y="9372423"/>
            <a:ext cx="2919300" cy="49380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b4c8d8815_0_0: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25b4c8d8815_0_0: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96" name="Google Shape;96;g25b4c8d8815_0_0:notes"/>
          <p:cNvSpPr txBox="1">
            <a:spLocks noGrp="1"/>
          </p:cNvSpPr>
          <p:nvPr>
            <p:ph type="sldNum" idx="12"/>
          </p:nvPr>
        </p:nvSpPr>
        <p:spPr>
          <a:xfrm>
            <a:off x="3815007" y="9372423"/>
            <a:ext cx="2919300" cy="49380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c4f0f0e42_0_56: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25c4f0f0e42_0_56: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125" name="Google Shape;125;g25c4f0f0e42_0_56:notes"/>
          <p:cNvSpPr txBox="1">
            <a:spLocks noGrp="1"/>
          </p:cNvSpPr>
          <p:nvPr>
            <p:ph type="sldNum" idx="12"/>
          </p:nvPr>
        </p:nvSpPr>
        <p:spPr>
          <a:xfrm>
            <a:off x="3815007" y="9372423"/>
            <a:ext cx="2919300" cy="49380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c4f0f0e42_0_69:notes"/>
          <p:cNvSpPr>
            <a:spLocks noGrp="1" noRot="1" noChangeAspect="1"/>
          </p:cNvSpPr>
          <p:nvPr>
            <p:ph type="sldImg" idx="2"/>
          </p:nvPr>
        </p:nvSpPr>
        <p:spPr>
          <a:xfrm>
            <a:off x="2182813" y="1233488"/>
            <a:ext cx="2370000" cy="332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25c4f0f0e42_0_69: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139" name="Google Shape;139;g25c4f0f0e42_0_69:notes"/>
          <p:cNvSpPr txBox="1">
            <a:spLocks noGrp="1"/>
          </p:cNvSpPr>
          <p:nvPr>
            <p:ph type="sldNum" idx="12"/>
          </p:nvPr>
        </p:nvSpPr>
        <p:spPr>
          <a:xfrm>
            <a:off x="3815007" y="9372423"/>
            <a:ext cx="2919300" cy="49380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c4f0f0e42_0_80: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5c4f0f0e42_0_80: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lnSpc>
                <a:spcPct val="100000"/>
              </a:lnSpc>
              <a:spcBef>
                <a:spcPts val="0"/>
              </a:spcBef>
              <a:spcAft>
                <a:spcPts val="0"/>
              </a:spcAft>
              <a:buSzPts val="1400"/>
              <a:buNone/>
            </a:pPr>
            <a:endParaRPr/>
          </a:p>
        </p:txBody>
      </p:sp>
      <p:sp>
        <p:nvSpPr>
          <p:cNvPr id="148" name="Google Shape;148;g25c4f0f0e42_0_80:notes"/>
          <p:cNvSpPr txBox="1">
            <a:spLocks noGrp="1"/>
          </p:cNvSpPr>
          <p:nvPr>
            <p:ph type="sldNum" idx="12"/>
          </p:nvPr>
        </p:nvSpPr>
        <p:spPr>
          <a:xfrm>
            <a:off x="3815007" y="9372423"/>
            <a:ext cx="2919300" cy="493800"/>
          </a:xfrm>
          <a:prstGeom prst="rect">
            <a:avLst/>
          </a:prstGeom>
          <a:noFill/>
          <a:ln>
            <a:noFill/>
          </a:ln>
        </p:spPr>
        <p:txBody>
          <a:bodyPr spcFirstLastPara="1" wrap="square" lIns="81250" tIns="40625" rIns="81250" bIns="406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4"/>
        <p:cNvGrpSpPr/>
        <p:nvPr/>
      </p:nvGrpSpPr>
      <p:grpSpPr>
        <a:xfrm>
          <a:off x="0" y="0"/>
          <a:ext cx="0" cy="0"/>
          <a:chOff x="0" y="0"/>
          <a:chExt cx="0" cy="0"/>
        </a:xfrm>
      </p:grpSpPr>
      <p:sp>
        <p:nvSpPr>
          <p:cNvPr id="15" name="Google Shape;15;p17"/>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16" name="Google Shape;16;p17" descr="ロゴ&#10;&#10;AI 生成コンテンツは誤りを含む可能性があります。"/>
          <p:cNvPicPr preferRelativeResize="0"/>
          <p:nvPr/>
        </p:nvPicPr>
        <p:blipFill rotWithShape="1">
          <a:blip r:embed="rId2">
            <a:alphaModFix/>
          </a:blip>
          <a:srcRect/>
          <a:stretch/>
        </p:blipFill>
        <p:spPr>
          <a:xfrm>
            <a:off x="530948" y="3940546"/>
            <a:ext cx="3784199" cy="83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677292" y="524202"/>
            <a:ext cx="6424165" cy="8769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200" b="1" i="0">
                <a:solidFill>
                  <a:srgbClr val="41404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1">
  <p:cSld name="OBJECT_1">
    <p:bg>
      <p:bgPr>
        <a:solidFill>
          <a:schemeClr val="lt1"/>
        </a:solidFill>
        <a:effectLst/>
      </p:bgPr>
    </p:bg>
    <p:spTree>
      <p:nvGrpSpPr>
        <p:cNvPr id="1" name="Shape 20"/>
        <p:cNvGrpSpPr/>
        <p:nvPr/>
      </p:nvGrpSpPr>
      <p:grpSpPr>
        <a:xfrm>
          <a:off x="0" y="0"/>
          <a:ext cx="0" cy="0"/>
          <a:chOff x="0" y="0"/>
          <a:chExt cx="0" cy="0"/>
        </a:xfrm>
      </p:grpSpPr>
      <p:sp>
        <p:nvSpPr>
          <p:cNvPr id="21" name="Google Shape;21;g25c4f0f0e42_0_102"/>
          <p:cNvSpPr txBox="1">
            <a:spLocks noGrp="1"/>
          </p:cNvSpPr>
          <p:nvPr>
            <p:ph type="sldNum" idx="12"/>
          </p:nvPr>
        </p:nvSpPr>
        <p:spPr>
          <a:xfrm>
            <a:off x="5639702" y="10350013"/>
            <a:ext cx="1747800" cy="420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2" name="Google Shape;22;g25c4f0f0e42_0_102"/>
          <p:cNvSpPr txBox="1">
            <a:spLocks noGrp="1"/>
          </p:cNvSpPr>
          <p:nvPr>
            <p:ph type="title"/>
          </p:nvPr>
        </p:nvSpPr>
        <p:spPr>
          <a:xfrm>
            <a:off x="246075" y="4456675"/>
            <a:ext cx="7141500" cy="1244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005A96"/>
              </a:buClr>
              <a:buSzPts val="1400"/>
              <a:buNone/>
              <a:defRPr u="sng">
                <a:solidFill>
                  <a:srgbClr val="005A96"/>
                </a:solidFill>
              </a:defRPr>
            </a:lvl1pPr>
            <a:lvl2pPr lvl="1" algn="l">
              <a:lnSpc>
                <a:spcPct val="100000"/>
              </a:lnSpc>
              <a:spcBef>
                <a:spcPts val="0"/>
              </a:spcBef>
              <a:spcAft>
                <a:spcPts val="0"/>
              </a:spcAft>
              <a:buClr>
                <a:srgbClr val="005A96"/>
              </a:buClr>
              <a:buSzPts val="1400"/>
              <a:buNone/>
              <a:defRPr b="1" u="sng">
                <a:solidFill>
                  <a:srgbClr val="005A96"/>
                </a:solidFill>
              </a:defRPr>
            </a:lvl2pPr>
            <a:lvl3pPr lvl="2" algn="l">
              <a:lnSpc>
                <a:spcPct val="100000"/>
              </a:lnSpc>
              <a:spcBef>
                <a:spcPts val="0"/>
              </a:spcBef>
              <a:spcAft>
                <a:spcPts val="0"/>
              </a:spcAft>
              <a:buClr>
                <a:srgbClr val="005A96"/>
              </a:buClr>
              <a:buSzPts val="1400"/>
              <a:buNone/>
              <a:defRPr b="1" u="sng">
                <a:solidFill>
                  <a:srgbClr val="005A96"/>
                </a:solidFill>
              </a:defRPr>
            </a:lvl3pPr>
            <a:lvl4pPr lvl="3" algn="l">
              <a:lnSpc>
                <a:spcPct val="100000"/>
              </a:lnSpc>
              <a:spcBef>
                <a:spcPts val="0"/>
              </a:spcBef>
              <a:spcAft>
                <a:spcPts val="0"/>
              </a:spcAft>
              <a:buClr>
                <a:srgbClr val="005A96"/>
              </a:buClr>
              <a:buSzPts val="1400"/>
              <a:buNone/>
              <a:defRPr b="1" u="sng">
                <a:solidFill>
                  <a:srgbClr val="005A96"/>
                </a:solidFill>
              </a:defRPr>
            </a:lvl4pPr>
            <a:lvl5pPr lvl="4" algn="l">
              <a:lnSpc>
                <a:spcPct val="100000"/>
              </a:lnSpc>
              <a:spcBef>
                <a:spcPts val="0"/>
              </a:spcBef>
              <a:spcAft>
                <a:spcPts val="0"/>
              </a:spcAft>
              <a:buClr>
                <a:srgbClr val="005A96"/>
              </a:buClr>
              <a:buSzPts val="1400"/>
              <a:buNone/>
              <a:defRPr b="1" u="sng">
                <a:solidFill>
                  <a:srgbClr val="005A96"/>
                </a:solidFill>
              </a:defRPr>
            </a:lvl5pPr>
            <a:lvl6pPr lvl="5" algn="l">
              <a:lnSpc>
                <a:spcPct val="100000"/>
              </a:lnSpc>
              <a:spcBef>
                <a:spcPts val="0"/>
              </a:spcBef>
              <a:spcAft>
                <a:spcPts val="0"/>
              </a:spcAft>
              <a:buClr>
                <a:srgbClr val="005A96"/>
              </a:buClr>
              <a:buSzPts val="1400"/>
              <a:buNone/>
              <a:defRPr b="1" u="sng">
                <a:solidFill>
                  <a:srgbClr val="005A96"/>
                </a:solidFill>
              </a:defRPr>
            </a:lvl6pPr>
            <a:lvl7pPr lvl="6" algn="l">
              <a:lnSpc>
                <a:spcPct val="100000"/>
              </a:lnSpc>
              <a:spcBef>
                <a:spcPts val="0"/>
              </a:spcBef>
              <a:spcAft>
                <a:spcPts val="0"/>
              </a:spcAft>
              <a:buClr>
                <a:srgbClr val="005A96"/>
              </a:buClr>
              <a:buSzPts val="1400"/>
              <a:buNone/>
              <a:defRPr b="1" u="sng">
                <a:solidFill>
                  <a:srgbClr val="005A96"/>
                </a:solidFill>
              </a:defRPr>
            </a:lvl7pPr>
            <a:lvl8pPr lvl="7" algn="l">
              <a:lnSpc>
                <a:spcPct val="100000"/>
              </a:lnSpc>
              <a:spcBef>
                <a:spcPts val="0"/>
              </a:spcBef>
              <a:spcAft>
                <a:spcPts val="0"/>
              </a:spcAft>
              <a:buClr>
                <a:srgbClr val="005A96"/>
              </a:buClr>
              <a:buSzPts val="1400"/>
              <a:buNone/>
              <a:defRPr b="1" u="sng">
                <a:solidFill>
                  <a:srgbClr val="005A96"/>
                </a:solidFill>
              </a:defRPr>
            </a:lvl8pPr>
            <a:lvl9pPr lvl="8" algn="l">
              <a:lnSpc>
                <a:spcPct val="100000"/>
              </a:lnSpc>
              <a:spcBef>
                <a:spcPts val="0"/>
              </a:spcBef>
              <a:spcAft>
                <a:spcPts val="0"/>
              </a:spcAft>
              <a:buClr>
                <a:srgbClr val="005A96"/>
              </a:buClr>
              <a:buSzPts val="1400"/>
              <a:buNone/>
              <a:defRPr b="1" u="sng">
                <a:solidFill>
                  <a:srgbClr val="005A96"/>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77292" y="524202"/>
            <a:ext cx="6424165" cy="87693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16"/>
          <p:cNvPicPr preferRelativeResize="0"/>
          <p:nvPr/>
        </p:nvPicPr>
        <p:blipFill rotWithShape="1">
          <a:blip r:embed="rId5">
            <a:alphaModFix/>
          </a:blip>
          <a:srcRect/>
          <a:stretch/>
        </p:blipFill>
        <p:spPr>
          <a:xfrm>
            <a:off x="457200" y="463550"/>
            <a:ext cx="6858000" cy="9982200"/>
          </a:xfrm>
          <a:prstGeom prst="rect">
            <a:avLst/>
          </a:prstGeom>
          <a:noFill/>
          <a:ln>
            <a:noFill/>
          </a:ln>
        </p:spPr>
      </p:pic>
      <p:sp>
        <p:nvSpPr>
          <p:cNvPr id="12" name="Google Shape;12;p16"/>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3" name="Google Shape;13;p16"/>
          <p:cNvSpPr txBox="1"/>
          <p:nvPr/>
        </p:nvSpPr>
        <p:spPr>
          <a:xfrm>
            <a:off x="1138482" y="10555443"/>
            <a:ext cx="3819939"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ja-JP" sz="800" b="0" i="0" u="none" strike="noStrike" cap="none">
                <a:solidFill>
                  <a:srgbClr val="373737"/>
                </a:solidFill>
                <a:latin typeface="Meiryo"/>
                <a:ea typeface="Meiryo"/>
                <a:cs typeface="Meiryo"/>
                <a:sym typeface="Meiryo"/>
              </a:rPr>
              <a:t>© ezSoft Co.,Ltd. All Rights Reserved.</a:t>
            </a: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slide" Target="slide9.xml"/><Relationship Id="rId4" Type="http://schemas.openxmlformats.org/officeDocument/2006/relationships/image" Target="../media/image36.png"/><Relationship Id="rId9"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nta.go.jp/law/joho-zeikaishaku/sonota/jirei/07denshi/01.htm#a002"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nta.go.jp/law/joho-zeikaishaku/sonota/jirei/07scan/02.htm"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1"/>
          <p:cNvSpPr txBox="1"/>
          <p:nvPr/>
        </p:nvSpPr>
        <p:spPr>
          <a:xfrm>
            <a:off x="552695" y="5367059"/>
            <a:ext cx="6102900" cy="1010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3200"/>
              <a:buFont typeface="Arial"/>
              <a:buNone/>
            </a:pPr>
            <a:r>
              <a:rPr lang="ja-JP" sz="3200" b="0" i="0" u="none" strike="noStrike" cap="none">
                <a:solidFill>
                  <a:schemeClr val="dk1"/>
                </a:solidFill>
                <a:latin typeface="Arial"/>
                <a:ea typeface="Arial"/>
                <a:cs typeface="Arial"/>
                <a:sym typeface="Arial"/>
              </a:rPr>
              <a:t>基本操作マニュアル</a:t>
            </a:r>
            <a:endParaRPr sz="3200" b="0" i="0" u="none" strike="noStrike" cap="none">
              <a:solidFill>
                <a:schemeClr val="dk1"/>
              </a:solidFill>
              <a:latin typeface="Arial"/>
              <a:ea typeface="Arial"/>
              <a:cs typeface="Arial"/>
              <a:sym typeface="Arial"/>
            </a:endParaRPr>
          </a:p>
          <a:p>
            <a:pPr marL="12700" marR="0" lvl="0" indent="0" algn="l" rtl="0">
              <a:lnSpc>
                <a:spcPct val="100000"/>
              </a:lnSpc>
              <a:spcBef>
                <a:spcPts val="100"/>
              </a:spcBef>
              <a:spcAft>
                <a:spcPts val="0"/>
              </a:spcAft>
              <a:buClr>
                <a:srgbClr val="000000"/>
              </a:buClr>
              <a:buSzPts val="3200"/>
              <a:buFont typeface="Arial"/>
              <a:buNone/>
            </a:pPr>
            <a:r>
              <a:rPr lang="ja-JP" sz="3200" b="0" i="0" u="none" strike="noStrike" cap="none">
                <a:solidFill>
                  <a:schemeClr val="dk1"/>
                </a:solidFill>
                <a:latin typeface="Arial"/>
                <a:ea typeface="Arial"/>
                <a:cs typeface="Arial"/>
                <a:sym typeface="Arial"/>
              </a:rPr>
              <a:t>（申請編）</a:t>
            </a:r>
            <a:endParaRPr sz="3200" b="0" i="0" u="none" strike="noStrike" cap="none">
              <a:solidFill>
                <a:schemeClr val="dk1"/>
              </a:solidFill>
              <a:latin typeface="Arial"/>
              <a:ea typeface="Arial"/>
              <a:cs typeface="Arial"/>
              <a:sym typeface="Arial"/>
            </a:endParaRPr>
          </a:p>
        </p:txBody>
      </p:sp>
      <p:pic>
        <p:nvPicPr>
          <p:cNvPr id="29" name="Google Shape;29;p1" descr="コンピューターのスクリーンショット&#10;&#10;自動的に生成された説明"/>
          <p:cNvPicPr preferRelativeResize="0"/>
          <p:nvPr/>
        </p:nvPicPr>
        <p:blipFill rotWithShape="1">
          <a:blip r:embed="rId3">
            <a:alphaModFix/>
          </a:blip>
          <a:srcRect/>
          <a:stretch/>
        </p:blipFill>
        <p:spPr>
          <a:xfrm>
            <a:off x="2799585" y="6786623"/>
            <a:ext cx="6758943" cy="3956819"/>
          </a:xfrm>
          <a:prstGeom prst="rect">
            <a:avLst/>
          </a:prstGeom>
          <a:noFill/>
          <a:ln>
            <a:noFill/>
          </a:ln>
        </p:spPr>
      </p:pic>
      <p:grpSp>
        <p:nvGrpSpPr>
          <p:cNvPr id="30" name="Google Shape;30;p1"/>
          <p:cNvGrpSpPr/>
          <p:nvPr/>
        </p:nvGrpSpPr>
        <p:grpSpPr>
          <a:xfrm>
            <a:off x="1579427" y="7133486"/>
            <a:ext cx="1588358" cy="3179044"/>
            <a:chOff x="4839478" y="-237132"/>
            <a:chExt cx="2351033" cy="4705513"/>
          </a:xfrm>
        </p:grpSpPr>
        <p:pic>
          <p:nvPicPr>
            <p:cNvPr id="31" name="Google Shape;31;p1" descr="グラフィカル ユーザー インターフェイス, アプリケーション&#10;&#10;AI 生成コンテンツは誤りを含む可能性があります。"/>
            <p:cNvPicPr preferRelativeResize="0"/>
            <p:nvPr/>
          </p:nvPicPr>
          <p:blipFill rotWithShape="1">
            <a:blip r:embed="rId4">
              <a:alphaModFix/>
            </a:blip>
            <a:srcRect/>
            <a:stretch/>
          </p:blipFill>
          <p:spPr>
            <a:xfrm>
              <a:off x="5019439" y="0"/>
              <a:ext cx="1994453" cy="4318657"/>
            </a:xfrm>
            <a:prstGeom prst="rect">
              <a:avLst/>
            </a:prstGeom>
            <a:noFill/>
            <a:ln>
              <a:noFill/>
            </a:ln>
          </p:spPr>
        </p:pic>
        <p:pic>
          <p:nvPicPr>
            <p:cNvPr id="32" name="Google Shape;32;p1" descr="テキスト が含まれている画像&#10;&#10;AI 生成コンテンツは誤りを含む可能性があります。"/>
            <p:cNvPicPr preferRelativeResize="0"/>
            <p:nvPr/>
          </p:nvPicPr>
          <p:blipFill rotWithShape="1">
            <a:blip r:embed="rId5">
              <a:alphaModFix/>
            </a:blip>
            <a:srcRect l="19197" t="5789" r="18574" b="6097"/>
            <a:stretch/>
          </p:blipFill>
          <p:spPr>
            <a:xfrm>
              <a:off x="4839478" y="-237132"/>
              <a:ext cx="2351033" cy="4705513"/>
            </a:xfrm>
            <a:prstGeom prst="rect">
              <a:avLst/>
            </a:prstGeom>
            <a:noFill/>
            <a:ln>
              <a:noFill/>
            </a:ln>
          </p:spPr>
        </p:pic>
      </p:grpSp>
      <p:sp>
        <p:nvSpPr>
          <p:cNvPr id="33" name="Google Shape;33;p1"/>
          <p:cNvSpPr txBox="1">
            <a:spLocks noGrp="1"/>
          </p:cNvSpPr>
          <p:nvPr>
            <p:ph type="sldNum" idx="12"/>
          </p:nvPr>
        </p:nvSpPr>
        <p:spPr>
          <a:xfrm>
            <a:off x="5639702" y="10350013"/>
            <a:ext cx="1747800" cy="420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0</a:t>
            </a:fld>
            <a:endParaRPr/>
          </a:p>
        </p:txBody>
      </p:sp>
      <p:sp>
        <p:nvSpPr>
          <p:cNvPr id="34" name="Google Shape;34;p1"/>
          <p:cNvSpPr/>
          <p:nvPr/>
        </p:nvSpPr>
        <p:spPr>
          <a:xfrm rot="10800000" flipH="1">
            <a:off x="330357" y="5005599"/>
            <a:ext cx="5125854" cy="45600"/>
          </a:xfrm>
          <a:custGeom>
            <a:avLst/>
            <a:gdLst/>
            <a:ahLst/>
            <a:cxnLst/>
            <a:rect l="l" t="t" r="r" b="b"/>
            <a:pathLst>
              <a:path w="4142104" h="120000" extrusionOk="0">
                <a:moveTo>
                  <a:pt x="0" y="0"/>
                </a:moveTo>
                <a:lnTo>
                  <a:pt x="4141825" y="0"/>
                </a:lnTo>
              </a:path>
            </a:pathLst>
          </a:custGeom>
          <a:noFill/>
          <a:ln w="12700" cap="flat" cmpd="sng">
            <a:solidFill>
              <a:srgbClr val="255D8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Meiryo"/>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5c4f0f0e42_0_36"/>
          <p:cNvSpPr txBox="1">
            <a:spLocks noGrp="1"/>
          </p:cNvSpPr>
          <p:nvPr>
            <p:ph type="title"/>
          </p:nvPr>
        </p:nvSpPr>
        <p:spPr>
          <a:xfrm>
            <a:off x="674100" y="627381"/>
            <a:ext cx="6424200" cy="861774"/>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sz="2800"/>
              <a:t>HRMOS経費アプリでの</a:t>
            </a:r>
            <a:br>
              <a:rPr lang="ja-JP" sz="2800"/>
            </a:br>
            <a:r>
              <a:rPr lang="ja-JP" sz="2800"/>
              <a:t>レシート・領収書のアップロード方法</a:t>
            </a:r>
            <a:endParaRPr sz="2800"/>
          </a:p>
        </p:txBody>
      </p:sp>
      <p:sp>
        <p:nvSpPr>
          <p:cNvPr id="163" name="Google Shape;163;g25c4f0f0e42_0_36"/>
          <p:cNvSpPr txBox="1">
            <a:spLocks noGrp="1"/>
          </p:cNvSpPr>
          <p:nvPr>
            <p:ph type="sldNum" idx="12"/>
          </p:nvPr>
        </p:nvSpPr>
        <p:spPr>
          <a:xfrm>
            <a:off x="5639702" y="10350013"/>
            <a:ext cx="1747800" cy="420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9</a:t>
            </a:fld>
            <a:endParaRPr/>
          </a:p>
        </p:txBody>
      </p:sp>
      <p:sp>
        <p:nvSpPr>
          <p:cNvPr id="164" name="Google Shape;164;g25c4f0f0e42_0_36"/>
          <p:cNvSpPr/>
          <p:nvPr/>
        </p:nvSpPr>
        <p:spPr>
          <a:xfrm>
            <a:off x="1464743" y="2242825"/>
            <a:ext cx="558356" cy="18105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5" name="Google Shape;165;g25c4f0f0e42_0_36"/>
          <p:cNvSpPr txBox="1"/>
          <p:nvPr/>
        </p:nvSpPr>
        <p:spPr>
          <a:xfrm>
            <a:off x="499809" y="1850722"/>
            <a:ext cx="649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1. ホーム</a:t>
            </a:r>
            <a:r>
              <a:rPr lang="ja-JP" sz="1400" b="0" i="0" u="none" strike="noStrike" cap="none">
                <a:solidFill>
                  <a:schemeClr val="dk1"/>
                </a:solidFill>
                <a:latin typeface="Arial"/>
                <a:ea typeface="Arial"/>
                <a:cs typeface="Arial"/>
                <a:sym typeface="Arial"/>
              </a:rPr>
              <a:t>画面下部の</a:t>
            </a:r>
            <a:r>
              <a:rPr lang="ja-JP" sz="1400" b="1" i="0" u="none" strike="noStrike" cap="none">
                <a:solidFill>
                  <a:schemeClr val="dk1"/>
                </a:solidFill>
                <a:latin typeface="Arial"/>
                <a:ea typeface="Arial"/>
                <a:cs typeface="Arial"/>
                <a:sym typeface="Arial"/>
              </a:rPr>
              <a:t>［領収書撮影］</a:t>
            </a:r>
            <a:r>
              <a:rPr lang="ja-JP" sz="1400" b="0" i="0" u="none" strike="noStrike" cap="none">
                <a:solidFill>
                  <a:schemeClr val="dk1"/>
                </a:solidFill>
                <a:latin typeface="Arial"/>
                <a:ea typeface="Arial"/>
                <a:cs typeface="Arial"/>
                <a:sym typeface="Arial"/>
              </a:rPr>
              <a:t>をクリックします。</a:t>
            </a:r>
            <a:endParaRPr sz="1400" b="0" i="0" u="none" strike="noStrike" cap="none">
              <a:solidFill>
                <a:srgbClr val="000000"/>
              </a:solidFill>
              <a:latin typeface="Arial"/>
              <a:ea typeface="Arial"/>
              <a:cs typeface="Arial"/>
              <a:sym typeface="Arial"/>
            </a:endParaRPr>
          </a:p>
        </p:txBody>
      </p:sp>
      <p:sp>
        <p:nvSpPr>
          <p:cNvPr id="166" name="Google Shape;166;g25c4f0f0e42_0_36"/>
          <p:cNvSpPr txBox="1"/>
          <p:nvPr/>
        </p:nvSpPr>
        <p:spPr>
          <a:xfrm>
            <a:off x="502651" y="6000750"/>
            <a:ext cx="64932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2. 領収書を撮影し、</a:t>
            </a:r>
            <a:r>
              <a:rPr lang="ja-JP" sz="1400" b="1" i="0" u="none" strike="noStrike" cap="none">
                <a:solidFill>
                  <a:srgbClr val="000000"/>
                </a:solidFill>
                <a:latin typeface="Arial"/>
                <a:ea typeface="Arial"/>
                <a:cs typeface="Arial"/>
                <a:sym typeface="Arial"/>
              </a:rPr>
              <a:t>［写真を使用］</a:t>
            </a:r>
            <a:r>
              <a:rPr lang="ja-JP" sz="1400" b="0" i="0" u="none" strike="noStrike" cap="none">
                <a:solidFill>
                  <a:srgbClr val="000000"/>
                </a:solidFill>
                <a:latin typeface="Arial"/>
                <a:ea typeface="Arial"/>
                <a:cs typeface="Arial"/>
                <a:sym typeface="Arial"/>
              </a:rPr>
              <a:t>をクリックします。</a:t>
            </a:r>
            <a:endParaRPr sz="1400" b="0" i="0" u="none" strike="noStrike" cap="none">
              <a:solidFill>
                <a:srgbClr val="000000"/>
              </a:solidFill>
              <a:latin typeface="Arial"/>
              <a:ea typeface="Arial"/>
              <a:cs typeface="Arial"/>
              <a:sym typeface="Arial"/>
            </a:endParaRPr>
          </a:p>
        </p:txBody>
      </p:sp>
      <p:pic>
        <p:nvPicPr>
          <p:cNvPr id="167" name="Google Shape;167;g25c4f0f0e42_0_36"/>
          <p:cNvPicPr preferRelativeResize="0"/>
          <p:nvPr/>
        </p:nvPicPr>
        <p:blipFill rotWithShape="1">
          <a:blip r:embed="rId3">
            <a:alphaModFix/>
          </a:blip>
          <a:srcRect/>
          <a:stretch/>
        </p:blipFill>
        <p:spPr>
          <a:xfrm>
            <a:off x="639012" y="2277537"/>
            <a:ext cx="1688850" cy="2930759"/>
          </a:xfrm>
          <a:prstGeom prst="rect">
            <a:avLst/>
          </a:prstGeom>
          <a:noFill/>
          <a:ln w="9525" cap="flat" cmpd="sng">
            <a:solidFill>
              <a:srgbClr val="D8D8D8"/>
            </a:solidFill>
            <a:prstDash val="solid"/>
            <a:round/>
            <a:headEnd type="none" w="sm" len="sm"/>
            <a:tailEnd type="none" w="sm" len="sm"/>
          </a:ln>
        </p:spPr>
      </p:pic>
      <p:pic>
        <p:nvPicPr>
          <p:cNvPr id="168" name="Google Shape;168;g25c4f0f0e42_0_36"/>
          <p:cNvPicPr preferRelativeResize="0"/>
          <p:nvPr/>
        </p:nvPicPr>
        <p:blipFill rotWithShape="1">
          <a:blip r:embed="rId4">
            <a:alphaModFix/>
          </a:blip>
          <a:srcRect/>
          <a:stretch/>
        </p:blipFill>
        <p:spPr>
          <a:xfrm>
            <a:off x="626882" y="6414775"/>
            <a:ext cx="1688425" cy="3062903"/>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sldNum" idx="12"/>
          </p:nvPr>
        </p:nvSpPr>
        <p:spPr>
          <a:xfrm>
            <a:off x="5639702" y="10350013"/>
            <a:ext cx="1747800" cy="420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10</a:t>
            </a:fld>
            <a:endParaRPr/>
          </a:p>
        </p:txBody>
      </p:sp>
      <p:sp>
        <p:nvSpPr>
          <p:cNvPr id="174" name="Google Shape;174;p5"/>
          <p:cNvSpPr/>
          <p:nvPr/>
        </p:nvSpPr>
        <p:spPr>
          <a:xfrm>
            <a:off x="1464743" y="2242825"/>
            <a:ext cx="558356" cy="18105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5" name="Google Shape;175;p5"/>
          <p:cNvSpPr txBox="1"/>
          <p:nvPr/>
        </p:nvSpPr>
        <p:spPr>
          <a:xfrm>
            <a:off x="499809" y="1850722"/>
            <a:ext cx="649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3. 証票のアップロードが完了します。</a:t>
            </a:r>
            <a:endParaRPr sz="1400" b="0" i="0" u="none" strike="noStrike" cap="none">
              <a:solidFill>
                <a:srgbClr val="000000"/>
              </a:solidFill>
              <a:latin typeface="Arial"/>
              <a:ea typeface="Arial"/>
              <a:cs typeface="Arial"/>
              <a:sym typeface="Arial"/>
            </a:endParaRPr>
          </a:p>
        </p:txBody>
      </p:sp>
      <p:pic>
        <p:nvPicPr>
          <p:cNvPr id="176" name="Google Shape;176;p5"/>
          <p:cNvPicPr preferRelativeResize="0"/>
          <p:nvPr/>
        </p:nvPicPr>
        <p:blipFill rotWithShape="1">
          <a:blip r:embed="rId3">
            <a:alphaModFix/>
          </a:blip>
          <a:srcRect/>
          <a:stretch/>
        </p:blipFill>
        <p:spPr>
          <a:xfrm>
            <a:off x="631351" y="2317265"/>
            <a:ext cx="1683956" cy="2922267"/>
          </a:xfrm>
          <a:prstGeom prst="rect">
            <a:avLst/>
          </a:prstGeom>
          <a:noFill/>
          <a:ln w="9525" cap="flat" cmpd="sng">
            <a:solidFill>
              <a:srgbClr val="D8D8D8"/>
            </a:solidFill>
            <a:prstDash val="solid"/>
            <a:round/>
            <a:headEnd type="none" w="sm" len="sm"/>
            <a:tailEnd type="none" w="sm" len="sm"/>
          </a:ln>
        </p:spPr>
      </p:pic>
      <p:sp>
        <p:nvSpPr>
          <p:cNvPr id="177" name="Google Shape;177;p5"/>
          <p:cNvSpPr txBox="1"/>
          <p:nvPr/>
        </p:nvSpPr>
        <p:spPr>
          <a:xfrm>
            <a:off x="2608009" y="3636655"/>
            <a:ext cx="4961191" cy="169274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他の証票（レシート・領収書など）を</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続けて撮影・取り込む場合は</a:t>
            </a:r>
            <a:r>
              <a:rPr lang="ja-JP" sz="1400" b="1" i="0" u="none" strike="noStrike" cap="none">
                <a:solidFill>
                  <a:srgbClr val="000000"/>
                </a:solidFill>
                <a:latin typeface="Arial"/>
                <a:ea typeface="Arial"/>
                <a:cs typeface="Arial"/>
                <a:sym typeface="Arial"/>
              </a:rPr>
              <a:t>［続けて撮影］</a:t>
            </a:r>
            <a:r>
              <a:rPr lang="ja-JP" sz="1400" b="0" i="0" u="none" strike="noStrike" cap="none">
                <a:solidFill>
                  <a:srgbClr val="000000"/>
                </a:solidFill>
                <a:latin typeface="Arial"/>
                <a:ea typeface="Arial"/>
                <a:cs typeface="Arial"/>
                <a:sym typeface="Arial"/>
              </a:rPr>
              <a:t>をクリックし、</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撮影を続けてください。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先ほど撮影した証票（レシート・領収書など）をもとに</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伝票の起票を始める場合は、</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400" b="1" i="0" u="none" strike="noStrike" cap="none">
                <a:solidFill>
                  <a:srgbClr val="000000"/>
                </a:solidFill>
                <a:latin typeface="Arial"/>
                <a:ea typeface="Arial"/>
                <a:cs typeface="Arial"/>
                <a:sym typeface="Arial"/>
              </a:rPr>
              <a:t>［伝票を作成］</a:t>
            </a:r>
            <a:r>
              <a:rPr lang="ja-JP" sz="1400" b="0" i="0" u="none" strike="noStrike" cap="none">
                <a:solidFill>
                  <a:srgbClr val="000000"/>
                </a:solidFill>
                <a:latin typeface="Arial"/>
                <a:ea typeface="Arial"/>
                <a:cs typeface="Arial"/>
                <a:sym typeface="Arial"/>
              </a:rPr>
              <a:t>をクリックしてください。</a:t>
            </a:r>
            <a:endParaRPr sz="1400" b="0" i="0" u="none" strike="noStrike" cap="none">
              <a:solidFill>
                <a:srgbClr val="000000"/>
              </a:solidFill>
              <a:latin typeface="Arial"/>
              <a:ea typeface="Arial"/>
              <a:cs typeface="Arial"/>
              <a:sym typeface="Arial"/>
            </a:endParaRPr>
          </a:p>
        </p:txBody>
      </p:sp>
      <p:cxnSp>
        <p:nvCxnSpPr>
          <p:cNvPr id="178" name="Google Shape;178;p5"/>
          <p:cNvCxnSpPr/>
          <p:nvPr/>
        </p:nvCxnSpPr>
        <p:spPr>
          <a:xfrm>
            <a:off x="631351" y="5689600"/>
            <a:ext cx="6756151" cy="0"/>
          </a:xfrm>
          <a:prstGeom prst="straightConnector1">
            <a:avLst/>
          </a:prstGeom>
          <a:noFill/>
          <a:ln w="9525" cap="flat" cmpd="sng">
            <a:solidFill>
              <a:srgbClr val="A5A5A5"/>
            </a:solidFill>
            <a:prstDash val="solid"/>
            <a:round/>
            <a:headEnd type="none" w="sm" len="sm"/>
            <a:tailEnd type="none" w="sm" len="sm"/>
          </a:ln>
        </p:spPr>
      </p:cxnSp>
      <p:sp>
        <p:nvSpPr>
          <p:cNvPr id="179" name="Google Shape;179;p5"/>
          <p:cNvSpPr txBox="1"/>
          <p:nvPr/>
        </p:nvSpPr>
        <p:spPr>
          <a:xfrm>
            <a:off x="631351" y="6481605"/>
            <a:ext cx="64932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ファイルの保存において、エラーメッセージが表示される場合は、</a:t>
            </a:r>
            <a:br>
              <a:rPr lang="ja-JP" sz="1400" b="0" i="0" u="none" strike="noStrike" cap="none">
                <a:solidFill>
                  <a:srgbClr val="000000"/>
                </a:solidFill>
                <a:latin typeface="Arial"/>
                <a:ea typeface="Arial"/>
                <a:cs typeface="Arial"/>
                <a:sym typeface="Arial"/>
              </a:rPr>
            </a:br>
            <a:r>
              <a:rPr lang="ja-JP" sz="1400" b="0" i="0" u="none" strike="noStrike" cap="none">
                <a:solidFill>
                  <a:srgbClr val="000000"/>
                </a:solidFill>
                <a:latin typeface="Arial"/>
                <a:ea typeface="Arial"/>
                <a:cs typeface="Arial"/>
                <a:sym typeface="Arial"/>
              </a:rPr>
              <a:t>下記参照の上、解消されるかご確認ください。</a:t>
            </a:r>
            <a:endParaRPr sz="1400" b="0" i="0" u="none" strike="noStrike" cap="none">
              <a:solidFill>
                <a:srgbClr val="000000"/>
              </a:solidFill>
              <a:latin typeface="Arial"/>
              <a:ea typeface="Arial"/>
              <a:cs typeface="Arial"/>
              <a:sym typeface="Arial"/>
            </a:endParaRPr>
          </a:p>
        </p:txBody>
      </p:sp>
      <p:graphicFrame>
        <p:nvGraphicFramePr>
          <p:cNvPr id="180" name="Google Shape;180;p5"/>
          <p:cNvGraphicFramePr/>
          <p:nvPr/>
        </p:nvGraphicFramePr>
        <p:xfrm>
          <a:off x="639599" y="7146929"/>
          <a:ext cx="3000000" cy="3000000"/>
        </p:xfrm>
        <a:graphic>
          <a:graphicData uri="http://schemas.openxmlformats.org/drawingml/2006/table">
            <a:tbl>
              <a:tblPr firstRow="1" bandRow="1">
                <a:noFill/>
                <a:tableStyleId>{B7718B80-126C-4D8C-B3F6-DF449C0CE206}</a:tableStyleId>
              </a:tblPr>
              <a:tblGrid>
                <a:gridCol w="1976600">
                  <a:extLst>
                    <a:ext uri="{9D8B030D-6E8A-4147-A177-3AD203B41FA5}">
                      <a16:colId xmlns:a16="http://schemas.microsoft.com/office/drawing/2014/main" val="20000"/>
                    </a:ext>
                  </a:extLst>
                </a:gridCol>
                <a:gridCol w="47713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Arial"/>
                          <a:ea typeface="Arial"/>
                          <a:cs typeface="Arial"/>
                          <a:sym typeface="Arial"/>
                        </a:rPr>
                        <a:t>メッセージ</a:t>
                      </a:r>
                      <a:endParaRPr sz="1200" u="none" strike="noStrike" cap="none">
                        <a:latin typeface="Arial"/>
                        <a:ea typeface="Arial"/>
                        <a:cs typeface="Arial"/>
                        <a:sym typeface="Arial"/>
                      </a:endParaRPr>
                    </a:p>
                  </a:txBody>
                  <a:tcPr marL="47625" marR="47625" marT="47625" marB="476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59595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Arial"/>
                          <a:ea typeface="Arial"/>
                          <a:cs typeface="Arial"/>
                          <a:sym typeface="Arial"/>
                        </a:rPr>
                        <a:t>解消方法</a:t>
                      </a:r>
                      <a:endParaRPr sz="1200" u="none" strike="noStrike" cap="none">
                        <a:latin typeface="Arial"/>
                        <a:ea typeface="Arial"/>
                        <a:cs typeface="Arial"/>
                        <a:sym typeface="Arial"/>
                      </a:endParaRPr>
                    </a:p>
                  </a:txBody>
                  <a:tcPr marL="47625" marR="47625" marT="47625" marB="476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595959"/>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latin typeface="Arial"/>
                          <a:ea typeface="Arial"/>
                          <a:cs typeface="Arial"/>
                          <a:sym typeface="Arial"/>
                        </a:rPr>
                        <a:t>ファイルサイズが制限の最大値を超えています。</a:t>
                      </a:r>
                      <a:endParaRPr/>
                    </a:p>
                  </a:txBody>
                  <a:tcPr marL="47625" marR="47625" marT="47625" marB="476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latin typeface="Arial"/>
                          <a:ea typeface="Arial"/>
                          <a:cs typeface="Arial"/>
                          <a:sym typeface="Arial"/>
                        </a:rPr>
                        <a:t>アプリのカメラ設定から、圧縮率を上げてお試しください。</a:t>
                      </a:r>
                      <a:endParaRPr/>
                    </a:p>
                  </a:txBody>
                  <a:tcPr marL="47625" marR="47625" marT="47625" marB="476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latin typeface="Arial"/>
                          <a:ea typeface="Arial"/>
                          <a:cs typeface="Arial"/>
                          <a:sym typeface="Arial"/>
                        </a:rPr>
                        <a:t>指定したファイルは電子帳簿の解像度の要件を満たしていません。</a:t>
                      </a:r>
                      <a:endParaRPr/>
                    </a:p>
                  </a:txBody>
                  <a:tcPr marL="47625" marR="47625" marT="47625" marB="476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latin typeface="Arial"/>
                          <a:ea typeface="Arial"/>
                          <a:cs typeface="Arial"/>
                          <a:sym typeface="Arial"/>
                        </a:rPr>
                        <a:t>Androidのスマートフォンをご利用の場合は、カメラの解像度を上げてお試しください。</a:t>
                      </a:r>
                      <a:endParaRPr/>
                    </a:p>
                  </a:txBody>
                  <a:tcPr marL="47625" marR="47625" marT="47625" marB="476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latin typeface="Arial"/>
                          <a:ea typeface="Arial"/>
                          <a:cs typeface="Arial"/>
                          <a:sym typeface="Arial"/>
                        </a:rPr>
                        <a:t>指定したファイルは電子帳簿の色空間 RGB の要件を満たしていません。</a:t>
                      </a:r>
                      <a:endParaRPr/>
                    </a:p>
                  </a:txBody>
                  <a:tcPr marL="47625" marR="47625" marT="47625" marB="476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latin typeface="Arial"/>
                          <a:ea typeface="Arial"/>
                          <a:cs typeface="Arial"/>
                          <a:sym typeface="Arial"/>
                        </a:rPr>
                        <a:t>下記をお試しください。</a:t>
                      </a:r>
                      <a:endParaRPr/>
                    </a:p>
                    <a:p>
                      <a:pPr marL="0" marR="0" lvl="0" indent="0" algn="l" rtl="0">
                        <a:lnSpc>
                          <a:spcPct val="100000"/>
                        </a:lnSpc>
                        <a:spcBef>
                          <a:spcPts val="0"/>
                        </a:spcBef>
                        <a:spcAft>
                          <a:spcPts val="0"/>
                        </a:spcAft>
                        <a:buClr>
                          <a:srgbClr val="000000"/>
                        </a:buClr>
                        <a:buSzPts val="1200"/>
                        <a:buFont typeface="Arial"/>
                        <a:buNone/>
                      </a:pPr>
                      <a:r>
                        <a:rPr lang="ja-JP" sz="1200" u="none" strike="noStrike" cap="none">
                          <a:latin typeface="Arial"/>
                          <a:ea typeface="Arial"/>
                          <a:cs typeface="Arial"/>
                          <a:sym typeface="Arial"/>
                        </a:rPr>
                        <a:t>・スマートフォンのカメラの解像度を上げる（Androidの場合）</a:t>
                      </a:r>
                      <a:br>
                        <a:rPr lang="ja-JP" sz="1200" u="none" strike="noStrike" cap="none">
                          <a:latin typeface="Arial"/>
                          <a:ea typeface="Arial"/>
                          <a:cs typeface="Arial"/>
                          <a:sym typeface="Arial"/>
                        </a:rPr>
                      </a:br>
                      <a:r>
                        <a:rPr lang="ja-JP" sz="1200" u="none" strike="noStrike" cap="none">
                          <a:latin typeface="Arial"/>
                          <a:ea typeface="Arial"/>
                          <a:cs typeface="Arial"/>
                          <a:sym typeface="Arial"/>
                        </a:rPr>
                        <a:t>・撮影時のカメラ方向を変更する（縦→横）</a:t>
                      </a:r>
                      <a:br>
                        <a:rPr lang="ja-JP" sz="1200" u="none" strike="noStrike" cap="none">
                          <a:latin typeface="Arial"/>
                          <a:ea typeface="Arial"/>
                          <a:cs typeface="Arial"/>
                          <a:sym typeface="Arial"/>
                        </a:rPr>
                      </a:br>
                      <a:r>
                        <a:rPr lang="ja-JP" sz="1200" u="none" strike="noStrike" cap="none">
                          <a:latin typeface="Arial"/>
                          <a:ea typeface="Arial"/>
                          <a:cs typeface="Arial"/>
                          <a:sym typeface="Arial"/>
                        </a:rPr>
                        <a:t>・スマートフォンのカメラの画像サイズを変更する（16:9→4:3、1:1など）</a:t>
                      </a:r>
                      <a:endParaRPr/>
                    </a:p>
                  </a:txBody>
                  <a:tcPr marL="47625" marR="47625" marT="47625" marB="476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1" name="Google Shape;181;p5"/>
          <p:cNvSpPr/>
          <p:nvPr/>
        </p:nvSpPr>
        <p:spPr>
          <a:xfrm>
            <a:off x="749300" y="6057900"/>
            <a:ext cx="2832100" cy="385605"/>
          </a:xfrm>
          <a:prstGeom prst="roundRect">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0" i="0" u="none" strike="noStrike" cap="none">
                <a:solidFill>
                  <a:schemeClr val="lt1"/>
                </a:solidFill>
                <a:latin typeface="Arial"/>
                <a:ea typeface="Arial"/>
                <a:cs typeface="Arial"/>
                <a:sym typeface="Arial"/>
              </a:rPr>
              <a:t>エラーが発生したら・・・</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5c4f0f0e42_0_47"/>
          <p:cNvSpPr txBox="1">
            <a:spLocks noGrp="1"/>
          </p:cNvSpPr>
          <p:nvPr>
            <p:ph type="sldNum" idx="12"/>
          </p:nvPr>
        </p:nvSpPr>
        <p:spPr>
          <a:xfrm>
            <a:off x="5639702" y="10350013"/>
            <a:ext cx="1747800" cy="420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11</a:t>
            </a:fld>
            <a:endParaRPr/>
          </a:p>
        </p:txBody>
      </p:sp>
      <p:sp>
        <p:nvSpPr>
          <p:cNvPr id="187" name="Google Shape;187;g25c4f0f0e42_0_47"/>
          <p:cNvSpPr txBox="1"/>
          <p:nvPr/>
        </p:nvSpPr>
        <p:spPr>
          <a:xfrm>
            <a:off x="677292" y="1829525"/>
            <a:ext cx="64842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4. 3.の手順で</a:t>
            </a:r>
            <a:r>
              <a:rPr lang="ja-JP" sz="1400" b="1" i="0" u="none" strike="noStrike" cap="none">
                <a:solidFill>
                  <a:srgbClr val="000000"/>
                </a:solidFill>
                <a:latin typeface="Arial"/>
                <a:ea typeface="Arial"/>
                <a:cs typeface="Arial"/>
                <a:sym typeface="Arial"/>
              </a:rPr>
              <a:t>［伝票を作成］</a:t>
            </a:r>
            <a:r>
              <a:rPr lang="ja-JP" sz="1400" b="0" i="0" u="none" strike="noStrike" cap="none">
                <a:solidFill>
                  <a:srgbClr val="000000"/>
                </a:solidFill>
                <a:latin typeface="Arial"/>
                <a:ea typeface="Arial"/>
                <a:cs typeface="Arial"/>
                <a:sym typeface="Arial"/>
              </a:rPr>
              <a:t>を選択したら、</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伝票を作成したい精算メニューを選んでクリックします。</a:t>
            </a:r>
            <a:endParaRPr sz="1400" b="0" i="0" u="none" strike="noStrike" cap="none">
              <a:solidFill>
                <a:schemeClr val="dk1"/>
              </a:solidFill>
              <a:latin typeface="Arial"/>
              <a:ea typeface="Arial"/>
              <a:cs typeface="Arial"/>
              <a:sym typeface="Arial"/>
            </a:endParaRPr>
          </a:p>
        </p:txBody>
      </p:sp>
      <p:pic>
        <p:nvPicPr>
          <p:cNvPr id="188" name="Google Shape;188;g25c4f0f0e42_0_47" descr="グラフィカル ユーザー インターフェイス&#10;&#10;AI 生成コンテンツは誤りを含む可能性があります。"/>
          <p:cNvPicPr preferRelativeResize="0"/>
          <p:nvPr/>
        </p:nvPicPr>
        <p:blipFill rotWithShape="1">
          <a:blip r:embed="rId3">
            <a:alphaModFix/>
          </a:blip>
          <a:srcRect t="5051" b="4167"/>
          <a:stretch/>
        </p:blipFill>
        <p:spPr>
          <a:xfrm>
            <a:off x="924858" y="2445048"/>
            <a:ext cx="1480090" cy="2912076"/>
          </a:xfrm>
          <a:prstGeom prst="rect">
            <a:avLst/>
          </a:prstGeom>
          <a:noFill/>
          <a:ln>
            <a:noFill/>
          </a:ln>
        </p:spPr>
      </p:pic>
      <p:pic>
        <p:nvPicPr>
          <p:cNvPr id="189" name="Google Shape;189;g25c4f0f0e42_0_47" descr="グラフィカル ユーザー インターフェイス, アプリケーション&#10;&#10;AI 生成コンテンツは誤りを含む可能性があります。"/>
          <p:cNvPicPr preferRelativeResize="0"/>
          <p:nvPr/>
        </p:nvPicPr>
        <p:blipFill rotWithShape="1">
          <a:blip r:embed="rId4">
            <a:alphaModFix/>
          </a:blip>
          <a:srcRect t="4954" b="4034"/>
          <a:stretch/>
        </p:blipFill>
        <p:spPr>
          <a:xfrm>
            <a:off x="4247029" y="6578112"/>
            <a:ext cx="1791984" cy="3534583"/>
          </a:xfrm>
          <a:prstGeom prst="rect">
            <a:avLst/>
          </a:prstGeom>
          <a:noFill/>
          <a:ln w="9525" cap="flat" cmpd="sng">
            <a:solidFill>
              <a:srgbClr val="BFBFBF"/>
            </a:solidFill>
            <a:prstDash val="solid"/>
            <a:round/>
            <a:headEnd type="none" w="sm" len="sm"/>
            <a:tailEnd type="none" w="sm" len="sm"/>
          </a:ln>
        </p:spPr>
      </p:pic>
      <p:pic>
        <p:nvPicPr>
          <p:cNvPr id="190" name="Google Shape;190;g25c4f0f0e42_0_47" descr="グラフィカル ユーザー インターフェイス&#10;&#10;AI 生成コンテンツは誤りを含む可能性があります。"/>
          <p:cNvPicPr preferRelativeResize="0"/>
          <p:nvPr/>
        </p:nvPicPr>
        <p:blipFill rotWithShape="1">
          <a:blip r:embed="rId5">
            <a:alphaModFix/>
          </a:blip>
          <a:srcRect t="4954" b="8317"/>
          <a:stretch/>
        </p:blipFill>
        <p:spPr>
          <a:xfrm>
            <a:off x="837397" y="6578112"/>
            <a:ext cx="1791984" cy="3368249"/>
          </a:xfrm>
          <a:prstGeom prst="rect">
            <a:avLst/>
          </a:prstGeom>
          <a:noFill/>
          <a:ln w="9525" cap="flat" cmpd="sng">
            <a:solidFill>
              <a:srgbClr val="BFBFBF"/>
            </a:solidFill>
            <a:prstDash val="solid"/>
            <a:round/>
            <a:headEnd type="none" w="sm" len="sm"/>
            <a:tailEnd type="none" w="sm" len="sm"/>
          </a:ln>
        </p:spPr>
      </p:pic>
      <p:sp>
        <p:nvSpPr>
          <p:cNvPr id="191" name="Google Shape;191;g25c4f0f0e42_0_47"/>
          <p:cNvSpPr txBox="1"/>
          <p:nvPr/>
        </p:nvSpPr>
        <p:spPr>
          <a:xfrm>
            <a:off x="644100" y="5782007"/>
            <a:ext cx="64842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5. 次に表示される画面の右下にある</a:t>
            </a:r>
            <a:r>
              <a:rPr lang="ja-JP" sz="1400" b="1" i="0" u="none" strike="noStrike" cap="none">
                <a:solidFill>
                  <a:srgbClr val="000000"/>
                </a:solidFill>
                <a:latin typeface="Arial"/>
                <a:ea typeface="Arial"/>
                <a:cs typeface="Arial"/>
                <a:sym typeface="Arial"/>
              </a:rPr>
              <a:t>［＋］ボタン</a:t>
            </a:r>
            <a:r>
              <a:rPr lang="ja-JP" sz="1400" b="0" i="0" u="none" strike="noStrike" cap="none">
                <a:solidFill>
                  <a:srgbClr val="000000"/>
                </a:solidFill>
                <a:latin typeface="Arial"/>
                <a:ea typeface="Arial"/>
                <a:cs typeface="Arial"/>
                <a:sym typeface="Arial"/>
              </a:rPr>
              <a:t>をクリックし、</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その後、</a:t>
            </a:r>
            <a:r>
              <a:rPr lang="ja-JP" sz="1400" b="1" i="0" u="none" strike="noStrike" cap="none">
                <a:solidFill>
                  <a:schemeClr val="dk1"/>
                </a:solidFill>
                <a:latin typeface="Arial"/>
                <a:ea typeface="Arial"/>
                <a:cs typeface="Arial"/>
                <a:sym typeface="Arial"/>
              </a:rPr>
              <a:t>［領収書ファイル］</a:t>
            </a:r>
            <a:r>
              <a:rPr lang="ja-JP" sz="1400" b="0" i="0" u="none" strike="noStrike" cap="none">
                <a:solidFill>
                  <a:schemeClr val="dk1"/>
                </a:solidFill>
                <a:latin typeface="Arial"/>
                <a:ea typeface="Arial"/>
                <a:cs typeface="Arial"/>
                <a:sym typeface="Arial"/>
              </a:rPr>
              <a:t>を選択します。</a:t>
            </a:r>
            <a:endParaRPr sz="1400" b="0" i="0" u="none" strike="noStrike" cap="none">
              <a:solidFill>
                <a:schemeClr val="dk1"/>
              </a:solidFill>
              <a:latin typeface="Arial"/>
              <a:ea typeface="Arial"/>
              <a:cs typeface="Arial"/>
              <a:sym typeface="Arial"/>
            </a:endParaRPr>
          </a:p>
        </p:txBody>
      </p:sp>
      <p:sp>
        <p:nvSpPr>
          <p:cNvPr id="192" name="Google Shape;192;g25c4f0f0e42_0_47"/>
          <p:cNvSpPr/>
          <p:nvPr/>
        </p:nvSpPr>
        <p:spPr>
          <a:xfrm>
            <a:off x="3101655" y="7827671"/>
            <a:ext cx="673100" cy="546100"/>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g25c4f0f0e42_0_47"/>
          <p:cNvSpPr/>
          <p:nvPr/>
        </p:nvSpPr>
        <p:spPr>
          <a:xfrm>
            <a:off x="2158157" y="9520324"/>
            <a:ext cx="506785" cy="495163"/>
          </a:xfrm>
          <a:prstGeom prst="roundRect">
            <a:avLst>
              <a:gd name="adj" fmla="val 16667"/>
            </a:avLst>
          </a:prstGeom>
          <a:noFill/>
          <a:ln w="25400" cap="flat" cmpd="sng">
            <a:solidFill>
              <a:srgbClr val="FF0000"/>
            </a:solidFill>
            <a:prstDash val="solid"/>
            <a:round/>
            <a:headEnd type="none" w="sm" len="sm"/>
            <a:tailEnd type="none" w="sm" len="sm"/>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4" name="Google Shape;194;g25c4f0f0e42_0_47"/>
          <p:cNvSpPr/>
          <p:nvPr/>
        </p:nvSpPr>
        <p:spPr>
          <a:xfrm>
            <a:off x="4449658" y="8230151"/>
            <a:ext cx="1386657" cy="329557"/>
          </a:xfrm>
          <a:prstGeom prst="roundRect">
            <a:avLst>
              <a:gd name="adj" fmla="val 16667"/>
            </a:avLst>
          </a:prstGeom>
          <a:noFill/>
          <a:ln w="25400" cap="flat" cmpd="sng">
            <a:solidFill>
              <a:srgbClr val="FF0000"/>
            </a:solidFill>
            <a:prstDash val="solid"/>
            <a:round/>
            <a:headEnd type="none" w="sm" len="sm"/>
            <a:tailEnd type="none" w="sm" len="sm"/>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12</a:t>
            </a:fld>
            <a:endParaRPr/>
          </a:p>
        </p:txBody>
      </p:sp>
      <p:sp>
        <p:nvSpPr>
          <p:cNvPr id="200" name="Google Shape;200;p6"/>
          <p:cNvSpPr txBox="1"/>
          <p:nvPr/>
        </p:nvSpPr>
        <p:spPr>
          <a:xfrm>
            <a:off x="608257" y="1837122"/>
            <a:ext cx="64932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6. 対象の領収書を選択し、明細を登録します。</a:t>
            </a:r>
            <a:endParaRPr sz="1400" b="0" i="0" u="none" strike="noStrike" cap="none">
              <a:solidFill>
                <a:srgbClr val="000000"/>
              </a:solidFill>
              <a:latin typeface="Arial"/>
              <a:ea typeface="Arial"/>
              <a:cs typeface="Arial"/>
              <a:sym typeface="Arial"/>
            </a:endParaRPr>
          </a:p>
        </p:txBody>
      </p:sp>
      <p:pic>
        <p:nvPicPr>
          <p:cNvPr id="201" name="Google Shape;201;p6"/>
          <p:cNvPicPr preferRelativeResize="0"/>
          <p:nvPr/>
        </p:nvPicPr>
        <p:blipFill rotWithShape="1">
          <a:blip r:embed="rId3">
            <a:alphaModFix/>
          </a:blip>
          <a:srcRect/>
          <a:stretch/>
        </p:blipFill>
        <p:spPr>
          <a:xfrm>
            <a:off x="794632" y="2374099"/>
            <a:ext cx="1688425" cy="2930021"/>
          </a:xfrm>
          <a:prstGeom prst="rect">
            <a:avLst/>
          </a:prstGeom>
          <a:noFill/>
          <a:ln w="9525" cap="flat" cmpd="sng">
            <a:solidFill>
              <a:srgbClr val="BFBFBF"/>
            </a:solidFill>
            <a:prstDash val="solid"/>
            <a:round/>
            <a:headEnd type="none" w="sm" len="sm"/>
            <a:tailEnd type="none" w="sm" len="sm"/>
          </a:ln>
        </p:spPr>
      </p:pic>
      <p:cxnSp>
        <p:nvCxnSpPr>
          <p:cNvPr id="202" name="Google Shape;202;p6"/>
          <p:cNvCxnSpPr/>
          <p:nvPr/>
        </p:nvCxnSpPr>
        <p:spPr>
          <a:xfrm>
            <a:off x="631351" y="5689600"/>
            <a:ext cx="6756151" cy="0"/>
          </a:xfrm>
          <a:prstGeom prst="straightConnector1">
            <a:avLst/>
          </a:prstGeom>
          <a:noFill/>
          <a:ln w="9525" cap="flat" cmpd="sng">
            <a:solidFill>
              <a:srgbClr val="A5A5A5"/>
            </a:solidFill>
            <a:prstDash val="solid"/>
            <a:round/>
            <a:headEnd type="none" w="sm" len="sm"/>
            <a:tailEnd type="none" w="sm" len="sm"/>
          </a:ln>
        </p:spPr>
      </p:cxnSp>
      <p:sp>
        <p:nvSpPr>
          <p:cNvPr id="203" name="Google Shape;203;p6"/>
          <p:cNvSpPr/>
          <p:nvPr/>
        </p:nvSpPr>
        <p:spPr>
          <a:xfrm>
            <a:off x="749300" y="6057900"/>
            <a:ext cx="3786124" cy="385605"/>
          </a:xfrm>
          <a:prstGeom prst="roundRect">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0" i="0" u="none" strike="noStrike" cap="none">
                <a:solidFill>
                  <a:schemeClr val="lt1"/>
                </a:solidFill>
                <a:latin typeface="Arial"/>
                <a:ea typeface="Arial"/>
                <a:cs typeface="Arial"/>
                <a:sym typeface="Arial"/>
              </a:rPr>
              <a:t>アプリでの明細の登録方法について</a:t>
            </a:r>
            <a:endParaRPr/>
          </a:p>
        </p:txBody>
      </p:sp>
      <p:sp>
        <p:nvSpPr>
          <p:cNvPr id="204" name="Google Shape;204;p6"/>
          <p:cNvSpPr txBox="1"/>
          <p:nvPr/>
        </p:nvSpPr>
        <p:spPr>
          <a:xfrm>
            <a:off x="749300" y="6504042"/>
            <a:ext cx="64842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詳細は、以下のサポート記事を参照してください。</a:t>
            </a:r>
            <a:endParaRPr sz="1400" b="0" i="0" u="none" strike="noStrike" cap="none" dirty="0">
              <a:solidFill>
                <a:srgbClr val="000000"/>
              </a:solidFill>
              <a:latin typeface="Arial"/>
              <a:ea typeface="Arial"/>
              <a:cs typeface="Arial"/>
              <a:sym typeface="Arial"/>
            </a:endParaRPr>
          </a:p>
        </p:txBody>
      </p:sp>
      <p:sp>
        <p:nvSpPr>
          <p:cNvPr id="205" name="Google Shape;205;p6"/>
          <p:cNvSpPr txBox="1"/>
          <p:nvPr/>
        </p:nvSpPr>
        <p:spPr>
          <a:xfrm>
            <a:off x="749300" y="6964657"/>
            <a:ext cx="5688076" cy="1569630"/>
          </a:xfrm>
          <a:prstGeom prst="rect">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spAutoFit/>
          </a:bodyPr>
          <a:lstStyle/>
          <a:p>
            <a:pPr>
              <a:lnSpc>
                <a:spcPct val="150000"/>
              </a:lnSpc>
            </a:pPr>
            <a:r>
              <a:rPr lang="en-US" altLang="ja-JP" sz="1200" dirty="0"/>
              <a:t>【</a:t>
            </a:r>
            <a:r>
              <a:rPr lang="ja-JP" altLang="en-US" sz="1200"/>
              <a:t>交通費精算</a:t>
            </a:r>
            <a:r>
              <a:rPr lang="en-US" altLang="ja-JP" sz="1200" dirty="0"/>
              <a:t>】</a:t>
            </a:r>
            <a:r>
              <a:rPr lang="ja-JP" altLang="en-US" sz="1200"/>
              <a:t>　</a:t>
            </a:r>
            <a:r>
              <a:rPr lang="en" altLang="ja-JP" sz="1200" dirty="0"/>
              <a:t>https://</a:t>
            </a:r>
            <a:r>
              <a:rPr lang="en" altLang="ja-JP" sz="1200" dirty="0" err="1"/>
              <a:t>support.ekeihi.net</a:t>
            </a:r>
            <a:r>
              <a:rPr lang="en" altLang="ja-JP" sz="1200" dirty="0"/>
              <a:t>/</a:t>
            </a:r>
            <a:r>
              <a:rPr lang="en" altLang="ja-JP" sz="1200" dirty="0" err="1"/>
              <a:t>hc</a:t>
            </a:r>
            <a:r>
              <a:rPr lang="en" altLang="ja-JP" sz="1200" dirty="0"/>
              <a:t>/ja/articles/52435197934873</a:t>
            </a:r>
          </a:p>
          <a:p>
            <a:pPr>
              <a:lnSpc>
                <a:spcPct val="150000"/>
              </a:lnSpc>
            </a:pPr>
            <a:r>
              <a:rPr lang="en-US" altLang="ja-JP" sz="1200" dirty="0"/>
              <a:t>【</a:t>
            </a:r>
            <a:r>
              <a:rPr lang="ja-JP" altLang="en-US" sz="1200"/>
              <a:t>出張申請</a:t>
            </a:r>
            <a:r>
              <a:rPr lang="en-US" altLang="ja-JP" sz="1200" dirty="0"/>
              <a:t>】</a:t>
            </a:r>
            <a:r>
              <a:rPr lang="ja-JP" altLang="en-US" sz="1200"/>
              <a:t>　　</a:t>
            </a:r>
            <a:r>
              <a:rPr lang="en" altLang="ja-JP" sz="1200" dirty="0"/>
              <a:t>https://</a:t>
            </a:r>
            <a:r>
              <a:rPr lang="en" altLang="ja-JP" sz="1200" dirty="0" err="1"/>
              <a:t>support.ekeihi.net</a:t>
            </a:r>
            <a:r>
              <a:rPr lang="en" altLang="ja-JP" sz="1200" dirty="0"/>
              <a:t>/</a:t>
            </a:r>
            <a:r>
              <a:rPr lang="en" altLang="ja-JP" sz="1200" dirty="0" err="1"/>
              <a:t>hc</a:t>
            </a:r>
            <a:r>
              <a:rPr lang="en" altLang="ja-JP" sz="1200" dirty="0"/>
              <a:t>/ja/articles/52435279435545</a:t>
            </a:r>
          </a:p>
          <a:p>
            <a:pPr>
              <a:lnSpc>
                <a:spcPct val="150000"/>
              </a:lnSpc>
            </a:pPr>
            <a:r>
              <a:rPr lang="en-US" altLang="ja-JP" sz="1200" dirty="0"/>
              <a:t>【</a:t>
            </a:r>
            <a:r>
              <a:rPr lang="ja-JP" altLang="en-US" sz="1200"/>
              <a:t>出張精算</a:t>
            </a:r>
            <a:r>
              <a:rPr lang="en-US" altLang="ja-JP" sz="1200" dirty="0"/>
              <a:t>】 </a:t>
            </a:r>
            <a:r>
              <a:rPr lang="ja-JP" altLang="en-US" sz="1200"/>
              <a:t>　</a:t>
            </a:r>
            <a:r>
              <a:rPr lang="en" altLang="ja-JP" sz="1200" dirty="0"/>
              <a:t>https://</a:t>
            </a:r>
            <a:r>
              <a:rPr lang="en" altLang="ja-JP" sz="1200" dirty="0" err="1"/>
              <a:t>support.ekeihi.net</a:t>
            </a:r>
            <a:r>
              <a:rPr lang="en" altLang="ja-JP" sz="1200" dirty="0"/>
              <a:t>/</a:t>
            </a:r>
            <a:r>
              <a:rPr lang="en" altLang="ja-JP" sz="1200" dirty="0" err="1"/>
              <a:t>hc</a:t>
            </a:r>
            <a:r>
              <a:rPr lang="en" altLang="ja-JP" sz="1200" dirty="0"/>
              <a:t>/ja/articles/52435275885337</a:t>
            </a:r>
          </a:p>
          <a:p>
            <a:pPr>
              <a:lnSpc>
                <a:spcPct val="150000"/>
              </a:lnSpc>
            </a:pPr>
            <a:r>
              <a:rPr lang="en-US" altLang="ja-JP" sz="1200" dirty="0"/>
              <a:t>【</a:t>
            </a:r>
            <a:r>
              <a:rPr lang="ja-JP" altLang="en-US" sz="1200"/>
              <a:t>経費申請</a:t>
            </a:r>
            <a:r>
              <a:rPr lang="en-US" altLang="ja-JP" sz="1200" dirty="0"/>
              <a:t>】 </a:t>
            </a:r>
            <a:r>
              <a:rPr lang="ja-JP" altLang="en-US" sz="1200"/>
              <a:t>　</a:t>
            </a:r>
            <a:r>
              <a:rPr lang="en" altLang="ja-JP" sz="1200" dirty="0"/>
              <a:t>https://</a:t>
            </a:r>
            <a:r>
              <a:rPr lang="en" altLang="ja-JP" sz="1200" dirty="0" err="1"/>
              <a:t>support.ekeihi.net</a:t>
            </a:r>
            <a:r>
              <a:rPr lang="en" altLang="ja-JP" sz="1200" dirty="0"/>
              <a:t>/</a:t>
            </a:r>
            <a:r>
              <a:rPr lang="en" altLang="ja-JP" sz="1200" dirty="0" err="1"/>
              <a:t>hc</a:t>
            </a:r>
            <a:r>
              <a:rPr lang="en" altLang="ja-JP" sz="1200" dirty="0"/>
              <a:t>/ja/articles/52435340060441</a:t>
            </a:r>
          </a:p>
          <a:p>
            <a:pPr>
              <a:lnSpc>
                <a:spcPct val="150000"/>
              </a:lnSpc>
            </a:pPr>
            <a:r>
              <a:rPr lang="en-US" altLang="ja-JP" sz="1200" dirty="0"/>
              <a:t>【</a:t>
            </a:r>
            <a:r>
              <a:rPr lang="ja-JP" altLang="en-US" sz="1200"/>
              <a:t>経費精算</a:t>
            </a:r>
            <a:r>
              <a:rPr lang="en-US" altLang="ja-JP" sz="1200" dirty="0"/>
              <a:t>】</a:t>
            </a:r>
            <a:r>
              <a:rPr lang="ja-JP" altLang="en-US" sz="1200"/>
              <a:t>　</a:t>
            </a:r>
            <a:r>
              <a:rPr lang="en" altLang="ja-JP" sz="1200" dirty="0"/>
              <a:t>https://</a:t>
            </a:r>
            <a:r>
              <a:rPr lang="en" altLang="ja-JP" sz="1200" dirty="0" err="1"/>
              <a:t>support.ekeihi.net</a:t>
            </a:r>
            <a:r>
              <a:rPr lang="en" altLang="ja-JP" sz="1200" dirty="0"/>
              <a:t>/</a:t>
            </a:r>
            <a:r>
              <a:rPr lang="en" altLang="ja-JP" sz="1200" dirty="0" err="1"/>
              <a:t>hc</a:t>
            </a:r>
            <a:r>
              <a:rPr lang="en" altLang="ja-JP" sz="1200" dirty="0"/>
              <a:t>/ja/articles/52435347156505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5c4f0f0e42_0_106"/>
          <p:cNvSpPr txBox="1">
            <a:spLocks noGrp="1"/>
          </p:cNvSpPr>
          <p:nvPr>
            <p:ph type="title"/>
          </p:nvPr>
        </p:nvSpPr>
        <p:spPr>
          <a:xfrm>
            <a:off x="246075" y="4456675"/>
            <a:ext cx="7141500" cy="49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伝票起票方法</a:t>
            </a:r>
            <a:endParaRPr/>
          </a:p>
        </p:txBody>
      </p:sp>
      <p:sp>
        <p:nvSpPr>
          <p:cNvPr id="212" name="Google Shape;212;g25c4f0f0e42_0_106"/>
          <p:cNvSpPr txBox="1">
            <a:spLocks noGrp="1"/>
          </p:cNvSpPr>
          <p:nvPr>
            <p:ph type="sldNum" idx="12"/>
          </p:nvPr>
        </p:nvSpPr>
        <p:spPr>
          <a:xfrm>
            <a:off x="5639702" y="10350013"/>
            <a:ext cx="1747800" cy="420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13</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5A5757"/>
                </a:solidFill>
                <a:latin typeface="Arial"/>
                <a:ea typeface="Arial"/>
                <a:cs typeface="Arial"/>
                <a:sym typeface="Arial"/>
              </a:rPr>
              <a:t>伝票の申請方法</a:t>
            </a:r>
            <a:endParaRPr sz="1400" b="0" i="0" u="none" strike="noStrike" cap="none">
              <a:solidFill>
                <a:srgbClr val="5A5757"/>
              </a:solidFill>
              <a:latin typeface="Arial"/>
              <a:ea typeface="Arial"/>
              <a:cs typeface="Arial"/>
              <a:sym typeface="Arial"/>
            </a:endParaRPr>
          </a:p>
        </p:txBody>
      </p:sp>
      <p:sp>
        <p:nvSpPr>
          <p:cNvPr id="219" name="Google Shape;219;p8"/>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Arial"/>
                <a:ea typeface="Arial"/>
                <a:cs typeface="Arial"/>
                <a:sym typeface="Arial"/>
              </a:rPr>
              <a:t>14</a:t>
            </a:fld>
            <a:endParaRPr>
              <a:latin typeface="Arial"/>
              <a:ea typeface="Arial"/>
              <a:cs typeface="Arial"/>
              <a:sym typeface="Arial"/>
            </a:endParaRPr>
          </a:p>
        </p:txBody>
      </p:sp>
      <p:sp>
        <p:nvSpPr>
          <p:cNvPr id="220" name="Google Shape;220;p8"/>
          <p:cNvSpPr/>
          <p:nvPr/>
        </p:nvSpPr>
        <p:spPr>
          <a:xfrm>
            <a:off x="560914" y="611652"/>
            <a:ext cx="46987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14042"/>
                </a:solidFill>
                <a:latin typeface="Arial"/>
                <a:ea typeface="Arial"/>
                <a:cs typeface="Arial"/>
                <a:sym typeface="Arial"/>
              </a:rPr>
              <a:t>伝票を起票して申請する</a:t>
            </a:r>
            <a:endParaRPr sz="1400" b="0" i="0" u="none" strike="noStrike" cap="none">
              <a:solidFill>
                <a:srgbClr val="000000"/>
              </a:solidFill>
              <a:latin typeface="Arial"/>
              <a:ea typeface="Arial"/>
              <a:cs typeface="Arial"/>
              <a:sym typeface="Arial"/>
            </a:endParaRPr>
          </a:p>
        </p:txBody>
      </p:sp>
      <p:sp>
        <p:nvSpPr>
          <p:cNvPr id="221" name="Google Shape;221;p8"/>
          <p:cNvSpPr txBox="1"/>
          <p:nvPr/>
        </p:nvSpPr>
        <p:spPr>
          <a:xfrm>
            <a:off x="536126" y="2180715"/>
            <a:ext cx="64932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「交通費精算」の伝票起票を例にご説明します。</a:t>
            </a:r>
            <a:endParaRPr sz="1400" b="0" i="0" u="none" strike="noStrike" cap="none">
              <a:solidFill>
                <a:schemeClr val="dk1"/>
              </a:solidFill>
              <a:latin typeface="Arial"/>
              <a:ea typeface="Arial"/>
              <a:cs typeface="Arial"/>
              <a:sym typeface="Arial"/>
            </a:endParaRPr>
          </a:p>
        </p:txBody>
      </p:sp>
      <p:sp>
        <p:nvSpPr>
          <p:cNvPr id="222" name="Google Shape;222;p8"/>
          <p:cNvSpPr txBox="1"/>
          <p:nvPr/>
        </p:nvSpPr>
        <p:spPr>
          <a:xfrm>
            <a:off x="581236" y="2565312"/>
            <a:ext cx="64932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1. </a:t>
            </a:r>
            <a:r>
              <a:rPr lang="ja-JP" sz="1400" b="0" i="0" u="none" strike="noStrike" cap="none">
                <a:solidFill>
                  <a:schemeClr val="dk1"/>
                </a:solidFill>
                <a:latin typeface="Arial"/>
                <a:ea typeface="Arial"/>
                <a:cs typeface="Arial"/>
                <a:sym typeface="Arial"/>
              </a:rPr>
              <a:t>メニューバーの［交通費精算］＞［新規登録］をクリックします。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※メニューバーの［交通費精算］の右側にカーソルを合わせることでも</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新規登録を開始することができます。</a:t>
            </a:r>
            <a:endParaRPr sz="1400" b="0" i="0" u="none" strike="noStrike" cap="none">
              <a:solidFill>
                <a:srgbClr val="000000"/>
              </a:solidFill>
              <a:latin typeface="Arial"/>
              <a:ea typeface="Arial"/>
              <a:cs typeface="Arial"/>
              <a:sym typeface="Arial"/>
            </a:endParaRPr>
          </a:p>
        </p:txBody>
      </p:sp>
      <p:sp>
        <p:nvSpPr>
          <p:cNvPr id="223" name="Google Shape;223;p8"/>
          <p:cNvSpPr txBox="1"/>
          <p:nvPr/>
        </p:nvSpPr>
        <p:spPr>
          <a:xfrm>
            <a:off x="560914" y="4608817"/>
            <a:ext cx="64932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2. 伝票入力欄が表示されますので、必要項目を入力します。</a:t>
            </a:r>
            <a:endParaRPr sz="1400" b="0" i="0" u="none" strike="noStrike" cap="none">
              <a:solidFill>
                <a:schemeClr val="dk1"/>
              </a:solidFill>
              <a:latin typeface="Arial"/>
              <a:ea typeface="Arial"/>
              <a:cs typeface="Arial"/>
              <a:sym typeface="Arial"/>
            </a:endParaRPr>
          </a:p>
        </p:txBody>
      </p:sp>
      <p:pic>
        <p:nvPicPr>
          <p:cNvPr id="224" name="Google Shape;224;p8"/>
          <p:cNvPicPr preferRelativeResize="0"/>
          <p:nvPr/>
        </p:nvPicPr>
        <p:blipFill rotWithShape="1">
          <a:blip r:embed="rId3">
            <a:alphaModFix/>
          </a:blip>
          <a:srcRect/>
          <a:stretch/>
        </p:blipFill>
        <p:spPr>
          <a:xfrm>
            <a:off x="639600" y="3483662"/>
            <a:ext cx="6493200" cy="810100"/>
          </a:xfrm>
          <a:prstGeom prst="rect">
            <a:avLst/>
          </a:prstGeom>
          <a:noFill/>
          <a:ln>
            <a:noFill/>
          </a:ln>
        </p:spPr>
      </p:pic>
      <p:pic>
        <p:nvPicPr>
          <p:cNvPr id="225" name="Google Shape;225;p8"/>
          <p:cNvPicPr preferRelativeResize="0"/>
          <p:nvPr/>
        </p:nvPicPr>
        <p:blipFill rotWithShape="1">
          <a:blip r:embed="rId4">
            <a:alphaModFix/>
          </a:blip>
          <a:srcRect r="38362" b="27733"/>
          <a:stretch/>
        </p:blipFill>
        <p:spPr>
          <a:xfrm>
            <a:off x="639600" y="5062823"/>
            <a:ext cx="5244514" cy="2317224"/>
          </a:xfrm>
          <a:prstGeom prst="rect">
            <a:avLst/>
          </a:prstGeom>
          <a:noFill/>
          <a:ln>
            <a:noFill/>
          </a:ln>
        </p:spPr>
      </p:pic>
      <p:sp>
        <p:nvSpPr>
          <p:cNvPr id="226" name="Google Shape;226;p8"/>
          <p:cNvSpPr txBox="1"/>
          <p:nvPr/>
        </p:nvSpPr>
        <p:spPr>
          <a:xfrm>
            <a:off x="536126" y="1760537"/>
            <a:ext cx="617367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2400" b="1" i="0" u="none" strike="noStrike" cap="none">
                <a:solidFill>
                  <a:schemeClr val="dk1"/>
                </a:solidFill>
                <a:latin typeface="Arial"/>
                <a:ea typeface="Arial"/>
                <a:cs typeface="Arial"/>
                <a:sym typeface="Arial"/>
              </a:rPr>
              <a:t>伝票起票から承認依頼を行うまでの手順</a:t>
            </a:r>
            <a:endParaRPr sz="2400" b="1" i="0" u="none" strike="noStrike" cap="none">
              <a:solidFill>
                <a:schemeClr val="dk1"/>
              </a:solidFill>
              <a:latin typeface="Arial"/>
              <a:ea typeface="Arial"/>
              <a:cs typeface="Arial"/>
              <a:sym typeface="Arial"/>
            </a:endParaRPr>
          </a:p>
        </p:txBody>
      </p:sp>
      <p:sp>
        <p:nvSpPr>
          <p:cNvPr id="227" name="Google Shape;227;p8"/>
          <p:cNvSpPr/>
          <p:nvPr/>
        </p:nvSpPr>
        <p:spPr>
          <a:xfrm>
            <a:off x="639600" y="7795910"/>
            <a:ext cx="6493200" cy="2317224"/>
          </a:xfrm>
          <a:prstGeom prst="roundRect">
            <a:avLst>
              <a:gd name="adj" fmla="val 16667"/>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Arial"/>
                <a:ea typeface="Arial"/>
                <a:cs typeface="Arial"/>
                <a:sym typeface="Arial"/>
              </a:rPr>
              <a:t>ヘッダー部分での入力ルールがございましたら</a:t>
            </a: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Arial"/>
                <a:ea typeface="Arial"/>
                <a:cs typeface="Arial"/>
                <a:sym typeface="Arial"/>
              </a:rPr>
              <a:t>こちらに記載ください</a:t>
            </a:r>
            <a:endParaRPr sz="2000" b="1"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677292" y="524202"/>
            <a:ext cx="6424165" cy="876935"/>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endParaRPr/>
          </a:p>
        </p:txBody>
      </p:sp>
      <p:sp>
        <p:nvSpPr>
          <p:cNvPr id="233" name="Google Shape;233;p9"/>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15</a:t>
            </a:fld>
            <a:endParaRPr/>
          </a:p>
        </p:txBody>
      </p:sp>
      <p:pic>
        <p:nvPicPr>
          <p:cNvPr id="234" name="Google Shape;234;p9"/>
          <p:cNvPicPr preferRelativeResize="0"/>
          <p:nvPr/>
        </p:nvPicPr>
        <p:blipFill rotWithShape="1">
          <a:blip r:embed="rId3">
            <a:alphaModFix/>
          </a:blip>
          <a:srcRect/>
          <a:stretch/>
        </p:blipFill>
        <p:spPr>
          <a:xfrm>
            <a:off x="638206" y="2635074"/>
            <a:ext cx="6493201" cy="759550"/>
          </a:xfrm>
          <a:prstGeom prst="rect">
            <a:avLst/>
          </a:prstGeom>
          <a:noFill/>
          <a:ln>
            <a:noFill/>
          </a:ln>
        </p:spPr>
      </p:pic>
      <p:pic>
        <p:nvPicPr>
          <p:cNvPr id="235" name="Google Shape;235;p9"/>
          <p:cNvPicPr preferRelativeResize="0"/>
          <p:nvPr/>
        </p:nvPicPr>
        <p:blipFill rotWithShape="1">
          <a:blip r:embed="rId4">
            <a:alphaModFix/>
          </a:blip>
          <a:srcRect/>
          <a:stretch/>
        </p:blipFill>
        <p:spPr>
          <a:xfrm>
            <a:off x="638207" y="4081324"/>
            <a:ext cx="1038225" cy="407300"/>
          </a:xfrm>
          <a:prstGeom prst="rect">
            <a:avLst/>
          </a:prstGeom>
          <a:noFill/>
          <a:ln>
            <a:noFill/>
          </a:ln>
        </p:spPr>
      </p:pic>
      <p:pic>
        <p:nvPicPr>
          <p:cNvPr id="236" name="Google Shape;236;p9"/>
          <p:cNvPicPr preferRelativeResize="0"/>
          <p:nvPr/>
        </p:nvPicPr>
        <p:blipFill rotWithShape="1">
          <a:blip r:embed="rId5">
            <a:alphaModFix/>
          </a:blip>
          <a:srcRect/>
          <a:stretch/>
        </p:blipFill>
        <p:spPr>
          <a:xfrm>
            <a:off x="642707" y="5381337"/>
            <a:ext cx="1397461" cy="407300"/>
          </a:xfrm>
          <a:prstGeom prst="rect">
            <a:avLst/>
          </a:prstGeom>
          <a:noFill/>
          <a:ln>
            <a:noFill/>
          </a:ln>
        </p:spPr>
      </p:pic>
      <p:pic>
        <p:nvPicPr>
          <p:cNvPr id="237" name="Google Shape;237;p9"/>
          <p:cNvPicPr preferRelativeResize="0"/>
          <p:nvPr/>
        </p:nvPicPr>
        <p:blipFill rotWithShape="1">
          <a:blip r:embed="rId6">
            <a:alphaModFix/>
          </a:blip>
          <a:srcRect/>
          <a:stretch/>
        </p:blipFill>
        <p:spPr>
          <a:xfrm>
            <a:off x="642707" y="6190537"/>
            <a:ext cx="969093" cy="407300"/>
          </a:xfrm>
          <a:prstGeom prst="rect">
            <a:avLst/>
          </a:prstGeom>
          <a:noFill/>
          <a:ln>
            <a:noFill/>
          </a:ln>
        </p:spPr>
      </p:pic>
      <p:pic>
        <p:nvPicPr>
          <p:cNvPr id="238" name="Google Shape;238;p9"/>
          <p:cNvPicPr preferRelativeResize="0"/>
          <p:nvPr/>
        </p:nvPicPr>
        <p:blipFill rotWithShape="1">
          <a:blip r:embed="rId7">
            <a:alphaModFix/>
          </a:blip>
          <a:srcRect/>
          <a:stretch/>
        </p:blipFill>
        <p:spPr>
          <a:xfrm>
            <a:off x="642705" y="7002805"/>
            <a:ext cx="969100" cy="417580"/>
          </a:xfrm>
          <a:prstGeom prst="rect">
            <a:avLst/>
          </a:prstGeom>
          <a:noFill/>
          <a:ln>
            <a:noFill/>
          </a:ln>
        </p:spPr>
      </p:pic>
      <p:pic>
        <p:nvPicPr>
          <p:cNvPr id="239" name="Google Shape;239;p9"/>
          <p:cNvPicPr preferRelativeResize="0"/>
          <p:nvPr/>
        </p:nvPicPr>
        <p:blipFill rotWithShape="1">
          <a:blip r:embed="rId8">
            <a:alphaModFix/>
          </a:blip>
          <a:srcRect/>
          <a:stretch/>
        </p:blipFill>
        <p:spPr>
          <a:xfrm>
            <a:off x="638207" y="8105737"/>
            <a:ext cx="892464" cy="417575"/>
          </a:xfrm>
          <a:prstGeom prst="rect">
            <a:avLst/>
          </a:prstGeom>
          <a:noFill/>
          <a:ln>
            <a:noFill/>
          </a:ln>
        </p:spPr>
      </p:pic>
      <p:sp>
        <p:nvSpPr>
          <p:cNvPr id="240" name="Google Shape;240;p9"/>
          <p:cNvSpPr txBox="1"/>
          <p:nvPr/>
        </p:nvSpPr>
        <p:spPr>
          <a:xfrm>
            <a:off x="608257" y="4487287"/>
            <a:ext cx="64932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ICカードを使用して移動した経路等の情報をシステムに取り込むことで、</a:t>
            </a:r>
            <a:br>
              <a:rPr lang="ja-JP" sz="1400" b="0" i="0" u="none" strike="noStrike" cap="none">
                <a:solidFill>
                  <a:schemeClr val="dk1"/>
                </a:solidFill>
                <a:latin typeface="Arial"/>
                <a:ea typeface="Arial"/>
                <a:cs typeface="Arial"/>
                <a:sym typeface="Arial"/>
              </a:rPr>
            </a:br>
            <a:r>
              <a:rPr lang="ja-JP" sz="1400" b="0" i="0" u="none" strike="noStrike" cap="none">
                <a:solidFill>
                  <a:schemeClr val="dk1"/>
                </a:solidFill>
                <a:latin typeface="Arial"/>
                <a:ea typeface="Arial"/>
                <a:cs typeface="Arial"/>
                <a:sym typeface="Arial"/>
              </a:rPr>
              <a:t>明細に移動経路の情報を入力する方法。詳細は</a:t>
            </a:r>
            <a:r>
              <a:rPr lang="ja-JP" sz="1400" b="0" i="0" u="sng" strike="noStrike" cap="none">
                <a:solidFill>
                  <a:schemeClr val="dk1"/>
                </a:solidFill>
                <a:latin typeface="Arial"/>
                <a:ea typeface="Arial"/>
                <a:cs typeface="Arial"/>
                <a:sym typeface="Arial"/>
                <a:hlinkClick r:id="rId9" action="ppaction://hlinksldjump">
                  <a:extLst>
                    <a:ext uri="{A12FA001-AC4F-418D-AE19-62706E023703}">
                      <ahyp:hlinkClr xmlns:ahyp="http://schemas.microsoft.com/office/drawing/2018/hyperlinkcolor" val="tx"/>
                    </a:ext>
                  </a:extLst>
                </a:hlinkClick>
              </a:rPr>
              <a:t>こちらのページ</a:t>
            </a:r>
            <a:r>
              <a:rPr lang="ja-JP" sz="1400" b="0" i="0" u="none" strike="noStrike" cap="none">
                <a:solidFill>
                  <a:schemeClr val="dk1"/>
                </a:solidFill>
                <a:latin typeface="Arial"/>
                <a:ea typeface="Arial"/>
                <a:cs typeface="Arial"/>
                <a:sym typeface="Arial"/>
              </a:rPr>
              <a:t>をご確認ください。</a:t>
            </a:r>
            <a:endParaRPr sz="1400" b="0" i="0" u="none" strike="noStrike" cap="none">
              <a:solidFill>
                <a:schemeClr val="dk1"/>
              </a:solidFill>
              <a:latin typeface="Arial"/>
              <a:ea typeface="Arial"/>
              <a:cs typeface="Arial"/>
              <a:sym typeface="Arial"/>
            </a:endParaRPr>
          </a:p>
        </p:txBody>
      </p:sp>
      <p:sp>
        <p:nvSpPr>
          <p:cNvPr id="241" name="Google Shape;241;p9"/>
          <p:cNvSpPr txBox="1"/>
          <p:nvPr/>
        </p:nvSpPr>
        <p:spPr>
          <a:xfrm>
            <a:off x="638207" y="5786250"/>
            <a:ext cx="649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クレジットカードを使用して購入した取引情報を利用して明細を作成する方法</a:t>
            </a:r>
            <a:endParaRPr sz="1400" b="0" i="0" u="none" strike="noStrike" cap="none">
              <a:solidFill>
                <a:schemeClr val="dk1"/>
              </a:solidFill>
              <a:latin typeface="Arial"/>
              <a:ea typeface="Arial"/>
              <a:cs typeface="Arial"/>
              <a:sym typeface="Arial"/>
            </a:endParaRPr>
          </a:p>
        </p:txBody>
      </p:sp>
      <p:sp>
        <p:nvSpPr>
          <p:cNvPr id="242" name="Google Shape;242;p9"/>
          <p:cNvSpPr txBox="1"/>
          <p:nvPr/>
        </p:nvSpPr>
        <p:spPr>
          <a:xfrm>
            <a:off x="642707" y="6598675"/>
            <a:ext cx="649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[駅すぱあと]の経路検索機能を利用して明細を作成する方法</a:t>
            </a:r>
            <a:endParaRPr sz="1400" b="0" i="0" u="none" strike="noStrike" cap="none">
              <a:solidFill>
                <a:schemeClr val="dk1"/>
              </a:solidFill>
              <a:latin typeface="Arial"/>
              <a:ea typeface="Arial"/>
              <a:cs typeface="Arial"/>
              <a:sym typeface="Arial"/>
            </a:endParaRPr>
          </a:p>
        </p:txBody>
      </p:sp>
      <p:sp>
        <p:nvSpPr>
          <p:cNvPr id="243" name="Google Shape;243;p9"/>
          <p:cNvSpPr txBox="1"/>
          <p:nvPr/>
        </p:nvSpPr>
        <p:spPr>
          <a:xfrm>
            <a:off x="608257" y="7420387"/>
            <a:ext cx="6493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頻繁に利用する経路をあらかじめ[訪問パターン]として登録しておき、伝票入力時に当該パターンを呼び出して明細を作成する方法</a:t>
            </a:r>
            <a:endParaRPr sz="1400" b="0" i="0" u="none" strike="noStrike" cap="none">
              <a:solidFill>
                <a:schemeClr val="dk1"/>
              </a:solidFill>
              <a:latin typeface="Arial"/>
              <a:ea typeface="Arial"/>
              <a:cs typeface="Arial"/>
              <a:sym typeface="Arial"/>
            </a:endParaRPr>
          </a:p>
        </p:txBody>
      </p:sp>
      <p:sp>
        <p:nvSpPr>
          <p:cNvPr id="244" name="Google Shape;244;p9"/>
          <p:cNvSpPr txBox="1"/>
          <p:nvPr/>
        </p:nvSpPr>
        <p:spPr>
          <a:xfrm>
            <a:off x="642707" y="8524862"/>
            <a:ext cx="6458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スキャニングした領収書画像から金額・日付・発行元を読み取り、明細を作成する方法 詳細は</a:t>
            </a:r>
            <a:r>
              <a:rPr lang="ja-JP" sz="1400" b="0" i="0" u="sng" strike="noStrike" cap="none">
                <a:solidFill>
                  <a:schemeClr val="hlink"/>
                </a:solidFill>
                <a:latin typeface="Arial"/>
                <a:ea typeface="Arial"/>
                <a:cs typeface="Arial"/>
                <a:sym typeface="Arial"/>
                <a:hlinkClick r:id="rId10" action="ppaction://hlinksldjump"/>
              </a:rPr>
              <a:t>こちらのページ</a:t>
            </a:r>
            <a:r>
              <a:rPr lang="ja-JP" sz="1400" b="0" i="0" u="none" strike="noStrike" cap="none">
                <a:solidFill>
                  <a:schemeClr val="dk1"/>
                </a:solidFill>
                <a:latin typeface="Arial"/>
                <a:ea typeface="Arial"/>
                <a:cs typeface="Arial"/>
                <a:sym typeface="Arial"/>
              </a:rPr>
              <a:t>をご確認ください。</a:t>
            </a:r>
            <a:endParaRPr sz="1400" b="0" i="0" u="none" strike="noStrike" cap="none">
              <a:solidFill>
                <a:schemeClr val="dk1"/>
              </a:solidFill>
              <a:latin typeface="Arial"/>
              <a:ea typeface="Arial"/>
              <a:cs typeface="Arial"/>
              <a:sym typeface="Arial"/>
            </a:endParaRPr>
          </a:p>
        </p:txBody>
      </p:sp>
      <p:sp>
        <p:nvSpPr>
          <p:cNvPr id="245" name="Google Shape;245;p9"/>
          <p:cNvSpPr txBox="1"/>
          <p:nvPr/>
        </p:nvSpPr>
        <p:spPr>
          <a:xfrm>
            <a:off x="573806" y="3549751"/>
            <a:ext cx="64587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≪明細追加方法≫</a:t>
            </a:r>
            <a:endParaRPr sz="1800" b="1" i="0" u="none" strike="noStrike" cap="none">
              <a:solidFill>
                <a:schemeClr val="dk1"/>
              </a:solidFill>
              <a:latin typeface="Arial"/>
              <a:ea typeface="Arial"/>
              <a:cs typeface="Arial"/>
              <a:sym typeface="Arial"/>
            </a:endParaRPr>
          </a:p>
        </p:txBody>
      </p:sp>
      <p:pic>
        <p:nvPicPr>
          <p:cNvPr id="246" name="Google Shape;246;p9"/>
          <p:cNvPicPr preferRelativeResize="0"/>
          <p:nvPr/>
        </p:nvPicPr>
        <p:blipFill rotWithShape="1">
          <a:blip r:embed="rId11">
            <a:alphaModFix/>
          </a:blip>
          <a:srcRect/>
          <a:stretch/>
        </p:blipFill>
        <p:spPr>
          <a:xfrm>
            <a:off x="622432" y="9124399"/>
            <a:ext cx="892475" cy="446237"/>
          </a:xfrm>
          <a:prstGeom prst="rect">
            <a:avLst/>
          </a:prstGeom>
          <a:noFill/>
          <a:ln>
            <a:noFill/>
          </a:ln>
        </p:spPr>
      </p:pic>
      <p:sp>
        <p:nvSpPr>
          <p:cNvPr id="247" name="Google Shape;247;p9"/>
          <p:cNvSpPr txBox="1"/>
          <p:nvPr/>
        </p:nvSpPr>
        <p:spPr>
          <a:xfrm>
            <a:off x="642707" y="9591662"/>
            <a:ext cx="645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明細入力画面が表示され、1項目ずつ手入力して明細を作成する方法</a:t>
            </a:r>
            <a:endParaRPr sz="1400" b="0" i="0" u="none" strike="noStrike" cap="none">
              <a:solidFill>
                <a:schemeClr val="dk1"/>
              </a:solidFill>
              <a:latin typeface="Arial"/>
              <a:ea typeface="Arial"/>
              <a:cs typeface="Arial"/>
              <a:sym typeface="Arial"/>
            </a:endParaRPr>
          </a:p>
        </p:txBody>
      </p:sp>
      <p:sp>
        <p:nvSpPr>
          <p:cNvPr id="248" name="Google Shape;248;p9"/>
          <p:cNvSpPr txBox="1"/>
          <p:nvPr/>
        </p:nvSpPr>
        <p:spPr>
          <a:xfrm>
            <a:off x="573806" y="1648981"/>
            <a:ext cx="64932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3. 明細追加には以下の方法があります。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いずれかのボタンをクリックすると、明細が作成されます。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ここでは［手入力］をクリックします。</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0"/>
          <p:cNvSpPr txBox="1">
            <a:spLocks noGrp="1"/>
          </p:cNvSpPr>
          <p:nvPr>
            <p:ph type="title"/>
          </p:nvPr>
        </p:nvSpPr>
        <p:spPr>
          <a:xfrm>
            <a:off x="677292" y="524202"/>
            <a:ext cx="6424165" cy="876935"/>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endParaRPr/>
          </a:p>
        </p:txBody>
      </p:sp>
      <p:sp>
        <p:nvSpPr>
          <p:cNvPr id="254" name="Google Shape;254;p10"/>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16</a:t>
            </a:fld>
            <a:endParaRPr/>
          </a:p>
        </p:txBody>
      </p:sp>
      <p:sp>
        <p:nvSpPr>
          <p:cNvPr id="255" name="Google Shape;255;p10"/>
          <p:cNvSpPr txBox="1"/>
          <p:nvPr/>
        </p:nvSpPr>
        <p:spPr>
          <a:xfrm>
            <a:off x="501055" y="1753455"/>
            <a:ext cx="64932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4. 必要な項目を入力し、［登録］をクリックすると明細が1つ追加されます。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※表示されている項目はイメージです。</a:t>
            </a:r>
            <a:endParaRPr sz="1400" b="0" i="0" u="none" strike="noStrike" cap="none">
              <a:solidFill>
                <a:schemeClr val="dk1"/>
              </a:solidFill>
              <a:latin typeface="Arial"/>
              <a:ea typeface="Arial"/>
              <a:cs typeface="Arial"/>
              <a:sym typeface="Arial"/>
            </a:endParaRPr>
          </a:p>
        </p:txBody>
      </p:sp>
      <p:pic>
        <p:nvPicPr>
          <p:cNvPr id="256" name="Google Shape;256;p10"/>
          <p:cNvPicPr preferRelativeResize="0"/>
          <p:nvPr/>
        </p:nvPicPr>
        <p:blipFill rotWithShape="1">
          <a:blip r:embed="rId3">
            <a:alphaModFix/>
          </a:blip>
          <a:srcRect/>
          <a:stretch/>
        </p:blipFill>
        <p:spPr>
          <a:xfrm>
            <a:off x="639600" y="2368978"/>
            <a:ext cx="2737475" cy="5300801"/>
          </a:xfrm>
          <a:prstGeom prst="rect">
            <a:avLst/>
          </a:prstGeom>
          <a:noFill/>
          <a:ln>
            <a:noFill/>
          </a:ln>
        </p:spPr>
      </p:pic>
      <p:sp>
        <p:nvSpPr>
          <p:cNvPr id="257" name="Google Shape;257;p10"/>
          <p:cNvSpPr/>
          <p:nvPr/>
        </p:nvSpPr>
        <p:spPr>
          <a:xfrm>
            <a:off x="639600" y="7985586"/>
            <a:ext cx="6493200" cy="2317224"/>
          </a:xfrm>
          <a:prstGeom prst="roundRect">
            <a:avLst>
              <a:gd name="adj" fmla="val 16667"/>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Arial"/>
                <a:ea typeface="Arial"/>
                <a:cs typeface="Arial"/>
                <a:sym typeface="Arial"/>
              </a:rPr>
              <a:t>明細部分での入力ルールがございましたら</a:t>
            </a: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Arial"/>
                <a:ea typeface="Arial"/>
                <a:cs typeface="Arial"/>
                <a:sym typeface="Arial"/>
              </a:rPr>
              <a:t>こちらに記載ください</a:t>
            </a:r>
            <a:endParaRPr sz="20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1"/>
          <p:cNvSpPr txBox="1">
            <a:spLocks noGrp="1"/>
          </p:cNvSpPr>
          <p:nvPr>
            <p:ph type="title"/>
          </p:nvPr>
        </p:nvSpPr>
        <p:spPr>
          <a:xfrm>
            <a:off x="677292" y="524202"/>
            <a:ext cx="6424165" cy="876935"/>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endParaRPr/>
          </a:p>
        </p:txBody>
      </p:sp>
      <p:sp>
        <p:nvSpPr>
          <p:cNvPr id="263" name="Google Shape;263;p11"/>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17</a:t>
            </a:fld>
            <a:endParaRPr/>
          </a:p>
        </p:txBody>
      </p:sp>
      <p:pic>
        <p:nvPicPr>
          <p:cNvPr id="264" name="Google Shape;264;p11"/>
          <p:cNvPicPr preferRelativeResize="0"/>
          <p:nvPr/>
        </p:nvPicPr>
        <p:blipFill rotWithShape="1">
          <a:blip r:embed="rId3">
            <a:alphaModFix/>
          </a:blip>
          <a:srcRect/>
          <a:stretch/>
        </p:blipFill>
        <p:spPr>
          <a:xfrm>
            <a:off x="639600" y="2558362"/>
            <a:ext cx="6493202" cy="761900"/>
          </a:xfrm>
          <a:prstGeom prst="rect">
            <a:avLst/>
          </a:prstGeom>
          <a:noFill/>
          <a:ln>
            <a:noFill/>
          </a:ln>
        </p:spPr>
      </p:pic>
      <p:sp>
        <p:nvSpPr>
          <p:cNvPr id="265" name="Google Shape;265;p11"/>
          <p:cNvSpPr txBox="1"/>
          <p:nvPr/>
        </p:nvSpPr>
        <p:spPr>
          <a:xfrm>
            <a:off x="639600" y="3631116"/>
            <a:ext cx="6493200" cy="22313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6. 明細の追加を終えたら、承認者に承認依頼を行います。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画面右下［承認依頼］＞［OK］をクリックすると依頼の送信が完了します。</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※伝票作成を途中でやめたい場合、［仮登録］をクリックすると一時保存ができます。</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※依頼後に申請者は伝票の修正が出来ません。</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修正を行いたい場合は承認者が承認操作を行う前に［依頼取下］をクリックすると、依頼を取り下げることができます。</a:t>
            </a:r>
            <a:endParaRPr sz="1400" b="0" i="0" u="none" strike="noStrike" cap="none">
              <a:solidFill>
                <a:schemeClr val="dk1"/>
              </a:solidFill>
              <a:latin typeface="Arial"/>
              <a:ea typeface="Arial"/>
              <a:cs typeface="Arial"/>
              <a:sym typeface="Arial"/>
            </a:endParaRPr>
          </a:p>
        </p:txBody>
      </p:sp>
      <p:pic>
        <p:nvPicPr>
          <p:cNvPr id="266" name="Google Shape;266;p11"/>
          <p:cNvPicPr preferRelativeResize="0"/>
          <p:nvPr/>
        </p:nvPicPr>
        <p:blipFill rotWithShape="1">
          <a:blip r:embed="rId4">
            <a:alphaModFix/>
          </a:blip>
          <a:srcRect/>
          <a:stretch/>
        </p:blipFill>
        <p:spPr>
          <a:xfrm>
            <a:off x="677292" y="6122274"/>
            <a:ext cx="5340274" cy="3063025"/>
          </a:xfrm>
          <a:prstGeom prst="rect">
            <a:avLst/>
          </a:prstGeom>
          <a:noFill/>
          <a:ln>
            <a:noFill/>
          </a:ln>
        </p:spPr>
      </p:pic>
      <p:sp>
        <p:nvSpPr>
          <p:cNvPr id="267" name="Google Shape;267;p11"/>
          <p:cNvSpPr txBox="1"/>
          <p:nvPr/>
        </p:nvSpPr>
        <p:spPr>
          <a:xfrm>
            <a:off x="608257" y="1724001"/>
            <a:ext cx="6493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5. 明細を追加すると、伝票入力欄の下に行が追加されます。他にも明細を追加する場合、手順3から繰り返します。</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txBox="1"/>
          <p:nvPr/>
        </p:nvSpPr>
        <p:spPr>
          <a:xfrm>
            <a:off x="677300" y="6146250"/>
            <a:ext cx="6654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◆物品を購入した場合</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出発地と目的地が ‐（ハイフン）と表示されます。</a:t>
            </a:r>
            <a:endParaRPr sz="1000" b="0" i="0" u="none" strike="noStrike" cap="none">
              <a:solidFill>
                <a:srgbClr val="000000"/>
              </a:solidFill>
              <a:latin typeface="Arial"/>
              <a:ea typeface="Arial"/>
              <a:cs typeface="Arial"/>
              <a:sym typeface="Arial"/>
            </a:endParaRPr>
          </a:p>
        </p:txBody>
      </p:sp>
      <p:sp>
        <p:nvSpPr>
          <p:cNvPr id="273" name="Google Shape;273;p12"/>
          <p:cNvSpPr txBox="1">
            <a:spLocks noGrp="1"/>
          </p:cNvSpPr>
          <p:nvPr>
            <p:ph type="title"/>
          </p:nvPr>
        </p:nvSpPr>
        <p:spPr>
          <a:xfrm>
            <a:off x="677292" y="524202"/>
            <a:ext cx="6424200" cy="985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ICカードの履歴を活用した</a:t>
            </a:r>
            <a:endParaRPr/>
          </a:p>
          <a:p>
            <a:pPr marL="0" lvl="0" indent="0" algn="l" rtl="0">
              <a:lnSpc>
                <a:spcPct val="100000"/>
              </a:lnSpc>
              <a:spcBef>
                <a:spcPts val="0"/>
              </a:spcBef>
              <a:spcAft>
                <a:spcPts val="0"/>
              </a:spcAft>
              <a:buSzPts val="1400"/>
              <a:buNone/>
            </a:pPr>
            <a:r>
              <a:rPr lang="ja-JP"/>
              <a:t>伝票起票方法</a:t>
            </a:r>
            <a:endParaRPr/>
          </a:p>
        </p:txBody>
      </p:sp>
      <p:sp>
        <p:nvSpPr>
          <p:cNvPr id="274" name="Google Shape;274;p12"/>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18</a:t>
            </a:fld>
            <a:endParaRPr/>
          </a:p>
        </p:txBody>
      </p:sp>
      <p:sp>
        <p:nvSpPr>
          <p:cNvPr id="275" name="Google Shape;275;p12"/>
          <p:cNvSpPr txBox="1"/>
          <p:nvPr/>
        </p:nvSpPr>
        <p:spPr>
          <a:xfrm flipH="1">
            <a:off x="645301" y="1798525"/>
            <a:ext cx="69561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ICカードは電車やバスの乗車履歴、購買履歴など最大20件の履歴を保持し、20件を超えた場合は古い履歴から順に上書きされます。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上書きされたデータは読み取ることはできませんのでご注意ください。</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HRMOS経費上では、ICカードから読込んだ乗車履歴＋物販履歴の合計を最大300件まで蓄積できます。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頻繁にICカードを利用する場合、ICカードの履歴が20件になる（上書きされる）前にICカードを読込んでください。</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76" name="Google Shape;276;p12"/>
          <p:cNvPicPr preferRelativeResize="0"/>
          <p:nvPr/>
        </p:nvPicPr>
        <p:blipFill rotWithShape="1">
          <a:blip r:embed="rId3">
            <a:alphaModFix/>
          </a:blip>
          <a:srcRect/>
          <a:stretch/>
        </p:blipFill>
        <p:spPr>
          <a:xfrm>
            <a:off x="855688" y="4921250"/>
            <a:ext cx="6067425" cy="1066800"/>
          </a:xfrm>
          <a:prstGeom prst="rect">
            <a:avLst/>
          </a:prstGeom>
          <a:noFill/>
          <a:ln>
            <a:noFill/>
          </a:ln>
        </p:spPr>
      </p:pic>
      <p:sp>
        <p:nvSpPr>
          <p:cNvPr id="277" name="Google Shape;277;p12"/>
          <p:cNvSpPr txBox="1"/>
          <p:nvPr/>
        </p:nvSpPr>
        <p:spPr>
          <a:xfrm>
            <a:off x="584481" y="3777976"/>
            <a:ext cx="6458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≪ICカード読込画面の表示について≫</a:t>
            </a:r>
            <a:endParaRPr sz="1800" b="1" i="0" u="none" strike="noStrike" cap="none">
              <a:solidFill>
                <a:schemeClr val="dk1"/>
              </a:solidFill>
              <a:latin typeface="Arial"/>
              <a:ea typeface="Arial"/>
              <a:cs typeface="Arial"/>
              <a:sym typeface="Arial"/>
            </a:endParaRPr>
          </a:p>
        </p:txBody>
      </p:sp>
      <p:sp>
        <p:nvSpPr>
          <p:cNvPr id="278" name="Google Shape;278;p12"/>
          <p:cNvSpPr txBox="1"/>
          <p:nvPr/>
        </p:nvSpPr>
        <p:spPr>
          <a:xfrm>
            <a:off x="677300" y="4211650"/>
            <a:ext cx="6654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◆バスを利用した場合</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[出発地]に[バス共通]と表示され、[目的地]に-(ハイフン)と表示されます。</a:t>
            </a:r>
            <a:endParaRPr sz="1000" b="0" i="0" u="none" strike="noStrike" cap="none">
              <a:solidFill>
                <a:srgbClr val="000000"/>
              </a:solidFill>
              <a:latin typeface="Arial"/>
              <a:ea typeface="Arial"/>
              <a:cs typeface="Arial"/>
              <a:sym typeface="Arial"/>
            </a:endParaRPr>
          </a:p>
        </p:txBody>
      </p:sp>
      <p:pic>
        <p:nvPicPr>
          <p:cNvPr id="279" name="Google Shape;279;p12"/>
          <p:cNvPicPr preferRelativeResize="0"/>
          <p:nvPr/>
        </p:nvPicPr>
        <p:blipFill rotWithShape="1">
          <a:blip r:embed="rId4">
            <a:alphaModFix/>
          </a:blip>
          <a:srcRect/>
          <a:stretch/>
        </p:blipFill>
        <p:spPr>
          <a:xfrm>
            <a:off x="855700" y="6869325"/>
            <a:ext cx="6424199" cy="5338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p:nvPr/>
        </p:nvSpPr>
        <p:spPr>
          <a:xfrm>
            <a:off x="1535389" y="5164338"/>
            <a:ext cx="2380806" cy="276999"/>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ja-JP" sz="1200" b="0" i="0" u="none" strike="noStrike" cap="none">
                <a:solidFill>
                  <a:srgbClr val="5A5757"/>
                </a:solidFill>
                <a:latin typeface="Arial"/>
                <a:ea typeface="Arial"/>
                <a:cs typeface="Arial"/>
                <a:sym typeface="Arial"/>
              </a:rPr>
              <a:t>・</a:t>
            </a:r>
            <a:r>
              <a:rPr lang="ja-JP" sz="1200" b="0" i="0" u="none" strike="noStrike" cap="none">
                <a:solidFill>
                  <a:schemeClr val="hlink"/>
                </a:solidFill>
                <a:uFill>
                  <a:noFill/>
                </a:uFill>
                <a:latin typeface="Arial"/>
                <a:ea typeface="Arial"/>
                <a:cs typeface="Arial"/>
                <a:sym typeface="Arial"/>
                <a:hlinkClick r:id="rId3" action="ppaction://hlinksldjump"/>
              </a:rPr>
              <a:t>証票の登録について</a:t>
            </a:r>
            <a:endParaRPr sz="1200" b="0" i="0" u="none" strike="noStrike" cap="none">
              <a:solidFill>
                <a:srgbClr val="5A5757"/>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ja-JP" sz="1200" b="0" i="0" u="none" strike="noStrike" cap="none">
                <a:solidFill>
                  <a:srgbClr val="5A5757"/>
                </a:solidFill>
                <a:latin typeface="Arial"/>
                <a:ea typeface="Arial"/>
                <a:cs typeface="Arial"/>
                <a:sym typeface="Arial"/>
              </a:rPr>
              <a:t>・</a:t>
            </a:r>
            <a:r>
              <a:rPr lang="ja-JP" sz="1200" b="0" i="0" u="none" strike="noStrike" cap="none">
                <a:solidFill>
                  <a:schemeClr val="hlink"/>
                </a:solidFill>
                <a:uFill>
                  <a:noFill/>
                </a:uFill>
                <a:latin typeface="Arial"/>
                <a:ea typeface="Arial"/>
                <a:cs typeface="Arial"/>
                <a:sym typeface="Arial"/>
                <a:hlinkClick r:id="rId4" action="ppaction://hlinksldjump"/>
              </a:rPr>
              <a:t>伝票起票方法</a:t>
            </a:r>
            <a:endParaRPr sz="1200" b="0" i="0" u="none" strike="noStrike" cap="none">
              <a:solidFill>
                <a:srgbClr val="5A5757"/>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endParaRPr sz="1200" b="0" i="0" u="none" strike="noStrike" cap="none">
              <a:solidFill>
                <a:srgbClr val="5A5757"/>
              </a:solidFill>
              <a:latin typeface="Arial"/>
              <a:ea typeface="Arial"/>
              <a:cs typeface="Arial"/>
              <a:sym typeface="Arial"/>
            </a:endParaRPr>
          </a:p>
        </p:txBody>
      </p:sp>
      <p:sp>
        <p:nvSpPr>
          <p:cNvPr id="41" name="Google Shape;41;p2"/>
          <p:cNvSpPr txBox="1"/>
          <p:nvPr/>
        </p:nvSpPr>
        <p:spPr>
          <a:xfrm>
            <a:off x="1483990" y="2347734"/>
            <a:ext cx="369761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414042"/>
                </a:solidFill>
                <a:latin typeface="Arial"/>
                <a:ea typeface="Arial"/>
                <a:cs typeface="Arial"/>
                <a:sym typeface="Arial"/>
              </a:rPr>
              <a:t>はじめに</a:t>
            </a:r>
            <a:endParaRPr sz="2000" b="0" i="0" u="none" strike="noStrike" cap="none">
              <a:solidFill>
                <a:schemeClr val="dk1"/>
              </a:solidFill>
              <a:latin typeface="Arial"/>
              <a:ea typeface="Arial"/>
              <a:cs typeface="Arial"/>
              <a:sym typeface="Arial"/>
            </a:endParaRPr>
          </a:p>
        </p:txBody>
      </p:sp>
      <p:sp>
        <p:nvSpPr>
          <p:cNvPr id="42" name="Google Shape;42;p2"/>
          <p:cNvSpPr/>
          <p:nvPr/>
        </p:nvSpPr>
        <p:spPr>
          <a:xfrm>
            <a:off x="1535389" y="2807346"/>
            <a:ext cx="862330" cy="0"/>
          </a:xfrm>
          <a:custGeom>
            <a:avLst/>
            <a:gdLst/>
            <a:ahLst/>
            <a:cxnLst/>
            <a:rect l="l" t="t" r="r" b="b"/>
            <a:pathLst>
              <a:path w="862330" h="120000" extrusionOk="0">
                <a:moveTo>
                  <a:pt x="0" y="0"/>
                </a:moveTo>
                <a:lnTo>
                  <a:pt x="861809" y="0"/>
                </a:lnTo>
              </a:path>
            </a:pathLst>
          </a:custGeom>
          <a:noFill/>
          <a:ln w="127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
          <p:cNvSpPr txBox="1"/>
          <p:nvPr/>
        </p:nvSpPr>
        <p:spPr>
          <a:xfrm>
            <a:off x="1438451" y="7712050"/>
            <a:ext cx="1747800" cy="320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414042"/>
                </a:solidFill>
                <a:latin typeface="Arial"/>
                <a:ea typeface="Arial"/>
                <a:cs typeface="Arial"/>
                <a:sym typeface="Arial"/>
              </a:rPr>
              <a:t>よくある質問</a:t>
            </a:r>
            <a:endParaRPr sz="2000" b="0" i="0" u="none" strike="noStrike" cap="none">
              <a:solidFill>
                <a:schemeClr val="dk1"/>
              </a:solidFill>
              <a:latin typeface="Arial"/>
              <a:ea typeface="Arial"/>
              <a:cs typeface="Arial"/>
              <a:sym typeface="Arial"/>
            </a:endParaRPr>
          </a:p>
        </p:txBody>
      </p:sp>
      <p:sp>
        <p:nvSpPr>
          <p:cNvPr id="44" name="Google Shape;44;p2"/>
          <p:cNvSpPr/>
          <p:nvPr/>
        </p:nvSpPr>
        <p:spPr>
          <a:xfrm>
            <a:off x="1491544" y="8167655"/>
            <a:ext cx="862330" cy="0"/>
          </a:xfrm>
          <a:custGeom>
            <a:avLst/>
            <a:gdLst/>
            <a:ahLst/>
            <a:cxnLst/>
            <a:rect l="l" t="t" r="r" b="b"/>
            <a:pathLst>
              <a:path w="862330" h="120000" extrusionOk="0">
                <a:moveTo>
                  <a:pt x="0" y="0"/>
                </a:moveTo>
                <a:lnTo>
                  <a:pt x="861809" y="0"/>
                </a:lnTo>
              </a:path>
            </a:pathLst>
          </a:custGeom>
          <a:noFill/>
          <a:ln w="12700" cap="flat" cmpd="sng">
            <a:solidFill>
              <a:srgbClr val="255D8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
          <p:cNvSpPr txBox="1"/>
          <p:nvPr/>
        </p:nvSpPr>
        <p:spPr>
          <a:xfrm>
            <a:off x="1475021" y="4351694"/>
            <a:ext cx="10414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414042"/>
                </a:solidFill>
                <a:latin typeface="Arial"/>
                <a:ea typeface="Arial"/>
                <a:cs typeface="Arial"/>
                <a:sym typeface="Arial"/>
              </a:rPr>
              <a:t>操作方法</a:t>
            </a:r>
            <a:endParaRPr sz="2000" b="0" i="0" u="none" strike="noStrike" cap="none">
              <a:solidFill>
                <a:schemeClr val="dk1"/>
              </a:solidFill>
              <a:latin typeface="Arial"/>
              <a:ea typeface="Arial"/>
              <a:cs typeface="Arial"/>
              <a:sym typeface="Arial"/>
            </a:endParaRPr>
          </a:p>
        </p:txBody>
      </p:sp>
      <p:sp>
        <p:nvSpPr>
          <p:cNvPr id="46" name="Google Shape;46;p2"/>
          <p:cNvSpPr/>
          <p:nvPr/>
        </p:nvSpPr>
        <p:spPr>
          <a:xfrm>
            <a:off x="1507845" y="4802055"/>
            <a:ext cx="953135" cy="0"/>
          </a:xfrm>
          <a:custGeom>
            <a:avLst/>
            <a:gdLst/>
            <a:ahLst/>
            <a:cxnLst/>
            <a:rect l="l" t="t" r="r" b="b"/>
            <a:pathLst>
              <a:path w="953135" h="120000" extrusionOk="0">
                <a:moveTo>
                  <a:pt x="0" y="0"/>
                </a:moveTo>
                <a:lnTo>
                  <a:pt x="952728" y="0"/>
                </a:lnTo>
              </a:path>
            </a:pathLst>
          </a:custGeom>
          <a:noFill/>
          <a:ln w="12700" cap="flat" cmpd="sng">
            <a:solidFill>
              <a:srgbClr val="255D8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2"/>
          <p:cNvSpPr/>
          <p:nvPr/>
        </p:nvSpPr>
        <p:spPr>
          <a:xfrm>
            <a:off x="560914" y="611652"/>
            <a:ext cx="150073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14042"/>
                </a:solidFill>
                <a:latin typeface="Arial"/>
                <a:ea typeface="Arial"/>
                <a:cs typeface="Arial"/>
                <a:sym typeface="Arial"/>
              </a:rPr>
              <a:t>INDEX</a:t>
            </a: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5A5757"/>
                </a:solidFill>
                <a:latin typeface="Arial"/>
                <a:ea typeface="Arial"/>
                <a:cs typeface="Arial"/>
                <a:sym typeface="Arial"/>
              </a:rPr>
              <a:t>HRMOS経費　基本操作マニュアル（申請者編）</a:t>
            </a: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1545661" y="3079588"/>
            <a:ext cx="194381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5A5757"/>
                </a:solidFill>
                <a:latin typeface="Arial"/>
                <a:ea typeface="Arial"/>
                <a:cs typeface="Arial"/>
                <a:sym typeface="Arial"/>
              </a:rPr>
              <a:t>HRMOS経費とは</a:t>
            </a: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1864946" y="8353142"/>
            <a:ext cx="35458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05</a:t>
            </a:r>
            <a:endParaRPr sz="1200" b="0" i="0" u="none" strike="noStrike" cap="none">
              <a:solidFill>
                <a:srgbClr val="595959"/>
              </a:solidFill>
              <a:latin typeface="Arial"/>
              <a:ea typeface="Arial"/>
              <a:cs typeface="Arial"/>
              <a:sym typeface="Arial"/>
            </a:endParaRPr>
          </a:p>
        </p:txBody>
      </p:sp>
      <p:sp>
        <p:nvSpPr>
          <p:cNvPr id="51" name="Google Shape;51;p2"/>
          <p:cNvSpPr/>
          <p:nvPr/>
        </p:nvSpPr>
        <p:spPr>
          <a:xfrm>
            <a:off x="2283650" y="8353141"/>
            <a:ext cx="46101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FAQ</a:t>
            </a:r>
            <a:endParaRPr sz="1200" b="0" i="0" u="none" strike="noStrike" cap="none">
              <a:solidFill>
                <a:srgbClr val="595959"/>
              </a:solidFill>
              <a:latin typeface="Arial"/>
              <a:ea typeface="Arial"/>
              <a:cs typeface="Arial"/>
              <a:sym typeface="Arial"/>
            </a:endParaRPr>
          </a:p>
        </p:txBody>
      </p:sp>
      <p:sp>
        <p:nvSpPr>
          <p:cNvPr id="52" name="Google Shape;52;p2"/>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Arial"/>
                <a:ea typeface="Arial"/>
                <a:cs typeface="Arial"/>
                <a:sym typeface="Arial"/>
              </a:rPr>
              <a:t>1</a:t>
            </a:fld>
            <a:endParaRPr>
              <a:latin typeface="Arial"/>
              <a:ea typeface="Arial"/>
              <a:cs typeface="Arial"/>
              <a:sym typeface="Arial"/>
            </a:endParaRPr>
          </a:p>
        </p:txBody>
      </p:sp>
      <p:sp>
        <p:nvSpPr>
          <p:cNvPr id="53" name="Google Shape;53;p2"/>
          <p:cNvSpPr/>
          <p:nvPr/>
        </p:nvSpPr>
        <p:spPr>
          <a:xfrm>
            <a:off x="1535389" y="3390218"/>
            <a:ext cx="238080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sng" strike="noStrike" cap="none">
                <a:solidFill>
                  <a:srgbClr val="5A5757"/>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経費申請・経費精算のルール</a:t>
            </a:r>
            <a:endParaRPr sz="1200" b="0" i="0" u="none" strike="noStrike" cap="none">
              <a:solidFill>
                <a:srgbClr val="5A5757"/>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5c4f0f0e42_0_139"/>
          <p:cNvSpPr txBox="1">
            <a:spLocks noGrp="1"/>
          </p:cNvSpPr>
          <p:nvPr>
            <p:ph type="title"/>
          </p:nvPr>
        </p:nvSpPr>
        <p:spPr>
          <a:xfrm>
            <a:off x="677292" y="524202"/>
            <a:ext cx="6424200" cy="985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ICカードの履歴を活用した</a:t>
            </a:r>
            <a:endParaRPr/>
          </a:p>
          <a:p>
            <a:pPr marL="0" lvl="0" indent="0" algn="l" rtl="0">
              <a:lnSpc>
                <a:spcPct val="100000"/>
              </a:lnSpc>
              <a:spcBef>
                <a:spcPts val="0"/>
              </a:spcBef>
              <a:spcAft>
                <a:spcPts val="0"/>
              </a:spcAft>
              <a:buSzPts val="1400"/>
              <a:buNone/>
            </a:pPr>
            <a:r>
              <a:rPr lang="ja-JP"/>
              <a:t>伝票起票方法（続き）</a:t>
            </a:r>
            <a:endParaRPr/>
          </a:p>
        </p:txBody>
      </p:sp>
      <p:sp>
        <p:nvSpPr>
          <p:cNvPr id="285" name="Google Shape;285;g25c4f0f0e42_0_139"/>
          <p:cNvSpPr txBox="1">
            <a:spLocks noGrp="1"/>
          </p:cNvSpPr>
          <p:nvPr>
            <p:ph type="sldNum" idx="12"/>
          </p:nvPr>
        </p:nvSpPr>
        <p:spPr>
          <a:xfrm>
            <a:off x="5639702" y="10350013"/>
            <a:ext cx="1747800" cy="420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19</a:t>
            </a:fld>
            <a:endParaRPr/>
          </a:p>
        </p:txBody>
      </p:sp>
      <p:sp>
        <p:nvSpPr>
          <p:cNvPr id="286" name="Google Shape;286;g25c4f0f0e42_0_139"/>
          <p:cNvSpPr txBox="1"/>
          <p:nvPr/>
        </p:nvSpPr>
        <p:spPr>
          <a:xfrm>
            <a:off x="608300" y="1835391"/>
            <a:ext cx="6493200" cy="1385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1. ICカードをクリックし、別ウィンドウで開いた画面から</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明細に追加したい経路にチェックを入れ、決定を押します。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1"/>
                </a:solidFill>
                <a:latin typeface="Arial"/>
                <a:ea typeface="Arial"/>
                <a:cs typeface="Arial"/>
                <a:sym typeface="Arial"/>
              </a:rPr>
              <a:t>※[1明細にまとめる]チェックはクリックすると同日日付単位で複数経路を１行の明細に集約します。２日分以上の同日日付をまとめて登録することはできません。</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1"/>
                </a:solidFill>
                <a:latin typeface="Arial"/>
                <a:ea typeface="Arial"/>
                <a:cs typeface="Arial"/>
                <a:sym typeface="Arial"/>
              </a:rPr>
              <a:t>※物販データは、同一日付であっても集約ができません。</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87" name="Google Shape;287;g25c4f0f0e42_0_139"/>
          <p:cNvPicPr preferRelativeResize="0"/>
          <p:nvPr/>
        </p:nvPicPr>
        <p:blipFill rotWithShape="1">
          <a:blip r:embed="rId3">
            <a:alphaModFix/>
          </a:blip>
          <a:srcRect/>
          <a:stretch/>
        </p:blipFill>
        <p:spPr>
          <a:xfrm>
            <a:off x="1006476" y="2996049"/>
            <a:ext cx="3433525" cy="2917676"/>
          </a:xfrm>
          <a:prstGeom prst="rect">
            <a:avLst/>
          </a:prstGeom>
          <a:noFill/>
          <a:ln>
            <a:noFill/>
          </a:ln>
        </p:spPr>
      </p:pic>
      <p:pic>
        <p:nvPicPr>
          <p:cNvPr id="288" name="Google Shape;288;g25c4f0f0e42_0_139"/>
          <p:cNvPicPr preferRelativeResize="0"/>
          <p:nvPr/>
        </p:nvPicPr>
        <p:blipFill rotWithShape="1">
          <a:blip r:embed="rId4">
            <a:alphaModFix/>
          </a:blip>
          <a:srcRect/>
          <a:stretch/>
        </p:blipFill>
        <p:spPr>
          <a:xfrm>
            <a:off x="1085150" y="6673351"/>
            <a:ext cx="2006725" cy="3885774"/>
          </a:xfrm>
          <a:prstGeom prst="rect">
            <a:avLst/>
          </a:prstGeom>
          <a:noFill/>
          <a:ln>
            <a:noFill/>
          </a:ln>
        </p:spPr>
      </p:pic>
      <p:sp>
        <p:nvSpPr>
          <p:cNvPr id="289" name="Google Shape;289;g25c4f0f0e42_0_139"/>
          <p:cNvSpPr txBox="1"/>
          <p:nvPr/>
        </p:nvSpPr>
        <p:spPr>
          <a:xfrm>
            <a:off x="526575" y="5913725"/>
            <a:ext cx="6861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2. 必要な項目を入力し、［登録］をクリックしたら完了です。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※表示されている項目はイメージです。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5"/>
          <p:cNvSpPr txBox="1"/>
          <p:nvPr/>
        </p:nvSpPr>
        <p:spPr>
          <a:xfrm>
            <a:off x="851138" y="1979169"/>
            <a:ext cx="369761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414042"/>
                </a:solidFill>
                <a:latin typeface="Arial"/>
                <a:ea typeface="Arial"/>
                <a:cs typeface="Arial"/>
                <a:sym typeface="Arial"/>
              </a:rPr>
              <a:t>よくある質問</a:t>
            </a:r>
            <a:endParaRPr sz="1400" b="0" i="0" u="none" strike="noStrike" cap="none">
              <a:solidFill>
                <a:srgbClr val="000000"/>
              </a:solidFill>
              <a:latin typeface="Arial"/>
              <a:ea typeface="Arial"/>
              <a:cs typeface="Arial"/>
              <a:sym typeface="Arial"/>
            </a:endParaRPr>
          </a:p>
        </p:txBody>
      </p:sp>
      <p:sp>
        <p:nvSpPr>
          <p:cNvPr id="296" name="Google Shape;296;p15"/>
          <p:cNvSpPr/>
          <p:nvPr/>
        </p:nvSpPr>
        <p:spPr>
          <a:xfrm>
            <a:off x="560914" y="611652"/>
            <a:ext cx="104227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14042"/>
                </a:solidFill>
                <a:latin typeface="Arial"/>
                <a:ea typeface="Arial"/>
                <a:cs typeface="Arial"/>
                <a:sym typeface="Arial"/>
              </a:rPr>
              <a:t>FAQ</a:t>
            </a:r>
            <a:endParaRPr sz="3200" b="1" i="0" u="none" strike="noStrike" cap="none">
              <a:solidFill>
                <a:srgbClr val="414042"/>
              </a:solidFill>
              <a:latin typeface="Arial"/>
              <a:ea typeface="Arial"/>
              <a:cs typeface="Arial"/>
              <a:sym typeface="Arial"/>
            </a:endParaRPr>
          </a:p>
        </p:txBody>
      </p:sp>
      <p:sp>
        <p:nvSpPr>
          <p:cNvPr id="297" name="Google Shape;297;p15"/>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5A5757"/>
                </a:solidFill>
                <a:latin typeface="Arial"/>
                <a:ea typeface="Arial"/>
                <a:cs typeface="Arial"/>
                <a:sym typeface="Arial"/>
              </a:rPr>
              <a:t>お問い合わせが多いものをピックアップしています</a:t>
            </a:r>
            <a:endParaRPr sz="1400" b="0" i="0" u="none" strike="noStrike" cap="none">
              <a:solidFill>
                <a:srgbClr val="000000"/>
              </a:solidFill>
              <a:latin typeface="Arial"/>
              <a:ea typeface="Arial"/>
              <a:cs typeface="Arial"/>
              <a:sym typeface="Arial"/>
            </a:endParaRPr>
          </a:p>
        </p:txBody>
      </p:sp>
      <p:sp>
        <p:nvSpPr>
          <p:cNvPr id="298" name="Google Shape;298;p15"/>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Arial"/>
                <a:ea typeface="Arial"/>
                <a:cs typeface="Arial"/>
                <a:sym typeface="Arial"/>
              </a:rPr>
              <a:t>20</a:t>
            </a:fld>
            <a:endParaRPr>
              <a:latin typeface="Arial"/>
              <a:ea typeface="Arial"/>
              <a:cs typeface="Arial"/>
              <a:sym typeface="Arial"/>
            </a:endParaRPr>
          </a:p>
        </p:txBody>
      </p:sp>
      <p:sp>
        <p:nvSpPr>
          <p:cNvPr id="299" name="Google Shape;299;p15"/>
          <p:cNvSpPr/>
          <p:nvPr/>
        </p:nvSpPr>
        <p:spPr>
          <a:xfrm>
            <a:off x="805445" y="2498510"/>
            <a:ext cx="61299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A5757"/>
                </a:solidFill>
                <a:latin typeface="Arial"/>
                <a:ea typeface="Arial"/>
                <a:cs typeface="Arial"/>
                <a:sym typeface="Arial"/>
              </a:rPr>
              <a:t>Q1:依頼したものを取り下げたいのですが、どうしたらよいですか？</a:t>
            </a:r>
            <a:endParaRPr sz="1400" b="0" i="0" u="none" strike="noStrike" cap="none">
              <a:solidFill>
                <a:srgbClr val="000000"/>
              </a:solidFill>
              <a:latin typeface="Arial"/>
              <a:ea typeface="Arial"/>
              <a:cs typeface="Arial"/>
              <a:sym typeface="Arial"/>
            </a:endParaRPr>
          </a:p>
        </p:txBody>
      </p:sp>
      <p:sp>
        <p:nvSpPr>
          <p:cNvPr id="300" name="Google Shape;300;p15"/>
          <p:cNvSpPr/>
          <p:nvPr/>
        </p:nvSpPr>
        <p:spPr>
          <a:xfrm>
            <a:off x="1104017" y="2837996"/>
            <a:ext cx="5805978" cy="1519968"/>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承認者が承認していない場合には、承認取下が可能です。</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HRMOS経費トップページから、【承認待ち】の伝票をクリックし、取下をしてください。</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既に承認が完了している場合には、承認者に依頼をして差戻をしてもらうことで</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取下げが可能となります。</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別途承認者へ差戻の依頼をお願いします。</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endParaRPr sz="1200" b="0" i="0" u="none" strike="noStrike" cap="none">
              <a:solidFill>
                <a:srgbClr val="59595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p:nvPr/>
        </p:nvSpPr>
        <p:spPr>
          <a:xfrm>
            <a:off x="3673760" y="4093033"/>
            <a:ext cx="174476" cy="16104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3"/>
          <p:cNvSpPr/>
          <p:nvPr/>
        </p:nvSpPr>
        <p:spPr>
          <a:xfrm>
            <a:off x="560914" y="611652"/>
            <a:ext cx="182614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14042"/>
                </a:solidFill>
                <a:latin typeface="Arial"/>
                <a:ea typeface="Arial"/>
                <a:cs typeface="Arial"/>
                <a:sym typeface="Arial"/>
              </a:rPr>
              <a:t>はじめに</a:t>
            </a:r>
            <a:endParaRPr sz="1400" b="0" i="0" u="none" strike="noStrike" cap="none">
              <a:solidFill>
                <a:srgbClr val="000000"/>
              </a:solidFill>
              <a:latin typeface="Arial"/>
              <a:ea typeface="Arial"/>
              <a:cs typeface="Arial"/>
              <a:sym typeface="Arial"/>
            </a:endParaRPr>
          </a:p>
        </p:txBody>
      </p:sp>
      <p:sp>
        <p:nvSpPr>
          <p:cNvPr id="61" name="Google Shape;61;p3"/>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5A5757"/>
                </a:solidFill>
                <a:latin typeface="Arial"/>
                <a:ea typeface="Arial"/>
                <a:cs typeface="Arial"/>
                <a:sym typeface="Arial"/>
              </a:rPr>
              <a:t>HRMOS経費とは</a:t>
            </a:r>
            <a:endParaRPr sz="1400" b="0" i="0" u="none" strike="noStrike" cap="none">
              <a:solidFill>
                <a:srgbClr val="000000"/>
              </a:solidFill>
              <a:latin typeface="Arial"/>
              <a:ea typeface="Arial"/>
              <a:cs typeface="Arial"/>
              <a:sym typeface="Arial"/>
            </a:endParaRPr>
          </a:p>
        </p:txBody>
      </p:sp>
      <p:sp>
        <p:nvSpPr>
          <p:cNvPr id="62" name="Google Shape;62;p3"/>
          <p:cNvSpPr txBox="1"/>
          <p:nvPr/>
        </p:nvSpPr>
        <p:spPr>
          <a:xfrm>
            <a:off x="851138" y="1979169"/>
            <a:ext cx="369761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HRMOS経費とは</a:t>
            </a:r>
            <a:endParaRPr sz="2000" b="1" i="0" u="none" strike="noStrike" cap="none">
              <a:solidFill>
                <a:schemeClr val="dk1"/>
              </a:solidFill>
              <a:latin typeface="Arial"/>
              <a:ea typeface="Arial"/>
              <a:cs typeface="Arial"/>
              <a:sym typeface="Arial"/>
            </a:endParaRPr>
          </a:p>
        </p:txBody>
      </p:sp>
      <p:sp>
        <p:nvSpPr>
          <p:cNvPr id="63" name="Google Shape;63;p3"/>
          <p:cNvSpPr/>
          <p:nvPr/>
        </p:nvSpPr>
        <p:spPr>
          <a:xfrm>
            <a:off x="785478" y="2422140"/>
            <a:ext cx="6129959" cy="699230"/>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HRMOS経費とは、社内で発生する様々な経費（交通費、出張費、会議費、交際費など）の</a:t>
            </a:r>
            <a:endParaRPr sz="1400" b="0" i="0" u="none" strike="noStrike" cap="none">
              <a:solidFill>
                <a:srgbClr val="000000"/>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申請～承認～支払処理の電子化、一元管理を実現するシステムです。</a:t>
            </a:r>
            <a:endParaRPr sz="1400" b="0" i="0" u="none" strike="noStrike" cap="none">
              <a:solidFill>
                <a:srgbClr val="000000"/>
              </a:solidFill>
              <a:latin typeface="Arial"/>
              <a:ea typeface="Arial"/>
              <a:cs typeface="Arial"/>
              <a:sym typeface="Arial"/>
            </a:endParaRPr>
          </a:p>
        </p:txBody>
      </p:sp>
      <p:sp>
        <p:nvSpPr>
          <p:cNvPr id="64" name="Google Shape;64;p3"/>
          <p:cNvSpPr/>
          <p:nvPr/>
        </p:nvSpPr>
        <p:spPr>
          <a:xfrm>
            <a:off x="5403342" y="3324210"/>
            <a:ext cx="67678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414042"/>
                </a:solidFill>
                <a:latin typeface="Arial"/>
                <a:ea typeface="Arial"/>
                <a:cs typeface="Arial"/>
                <a:sym typeface="Arial"/>
              </a:rPr>
              <a:t>HRMOS</a:t>
            </a:r>
            <a:endParaRPr sz="1200" b="0" i="0" u="none" strike="noStrike" cap="none">
              <a:solidFill>
                <a:schemeClr val="dk1"/>
              </a:solidFill>
              <a:latin typeface="Arial"/>
              <a:ea typeface="Arial"/>
              <a:cs typeface="Arial"/>
              <a:sym typeface="Arial"/>
            </a:endParaRPr>
          </a:p>
        </p:txBody>
      </p:sp>
      <p:sp>
        <p:nvSpPr>
          <p:cNvPr id="65" name="Google Shape;65;p3"/>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Arial"/>
                <a:ea typeface="Arial"/>
                <a:cs typeface="Arial"/>
                <a:sym typeface="Arial"/>
              </a:rPr>
              <a:t>2</a:t>
            </a:fld>
            <a:endParaRPr>
              <a:latin typeface="Arial"/>
              <a:ea typeface="Arial"/>
              <a:cs typeface="Arial"/>
              <a:sym typeface="Arial"/>
            </a:endParaRPr>
          </a:p>
        </p:txBody>
      </p:sp>
      <p:sp>
        <p:nvSpPr>
          <p:cNvPr id="66" name="Google Shape;66;p3"/>
          <p:cNvSpPr txBox="1"/>
          <p:nvPr/>
        </p:nvSpPr>
        <p:spPr>
          <a:xfrm>
            <a:off x="848916" y="5862547"/>
            <a:ext cx="3697610"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HRMOS経費で行うこと</a:t>
            </a:r>
            <a:endParaRPr sz="2000" b="1" i="0" u="none" strike="noStrike" cap="none">
              <a:solidFill>
                <a:schemeClr val="dk1"/>
              </a:solidFill>
              <a:latin typeface="Arial"/>
              <a:ea typeface="Arial"/>
              <a:cs typeface="Arial"/>
              <a:sym typeface="Arial"/>
            </a:endParaRPr>
          </a:p>
        </p:txBody>
      </p:sp>
      <p:sp>
        <p:nvSpPr>
          <p:cNvPr id="67" name="Google Shape;67;p3"/>
          <p:cNvSpPr/>
          <p:nvPr/>
        </p:nvSpPr>
        <p:spPr>
          <a:xfrm>
            <a:off x="783256" y="6522627"/>
            <a:ext cx="6129959" cy="1314784"/>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HRMOS経費を使用して、下記の申請・精算を行います</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①交通費精算：日常交通費</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②出張申請・精算</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③経費申請・精算</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④支払依頼</a:t>
            </a:r>
            <a:endParaRPr sz="1200" b="0" i="0" u="none" strike="noStrike" cap="none">
              <a:solidFill>
                <a:srgbClr val="595959"/>
              </a:solidFill>
              <a:latin typeface="Arial"/>
              <a:ea typeface="Arial"/>
              <a:cs typeface="Arial"/>
              <a:sym typeface="Arial"/>
            </a:endParaRPr>
          </a:p>
        </p:txBody>
      </p:sp>
      <p:sp>
        <p:nvSpPr>
          <p:cNvPr id="68" name="Google Shape;68;p3"/>
          <p:cNvSpPr txBox="1"/>
          <p:nvPr/>
        </p:nvSpPr>
        <p:spPr>
          <a:xfrm>
            <a:off x="848916" y="8617796"/>
            <a:ext cx="4506336"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操作に関して迷った場合は</a:t>
            </a:r>
            <a:endParaRPr sz="2000" b="1" i="0" u="none" strike="noStrike" cap="none">
              <a:solidFill>
                <a:schemeClr val="dk1"/>
              </a:solidFill>
              <a:latin typeface="Arial"/>
              <a:ea typeface="Arial"/>
              <a:cs typeface="Arial"/>
              <a:sym typeface="Arial"/>
            </a:endParaRPr>
          </a:p>
        </p:txBody>
      </p:sp>
      <p:sp>
        <p:nvSpPr>
          <p:cNvPr id="69" name="Google Shape;69;p3"/>
          <p:cNvSpPr/>
          <p:nvPr/>
        </p:nvSpPr>
        <p:spPr>
          <a:xfrm>
            <a:off x="783256" y="9199949"/>
            <a:ext cx="6129959" cy="532518"/>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巻末のFAQページをご確認ください。</a:t>
            </a:r>
            <a:endParaRPr sz="1200" b="0" i="0" u="none" strike="noStrike" cap="none">
              <a:solidFill>
                <a:srgbClr val="595959"/>
              </a:solidFill>
              <a:latin typeface="Arial"/>
              <a:ea typeface="Arial"/>
              <a:cs typeface="Arial"/>
              <a:sym typeface="Arial"/>
            </a:endParaRPr>
          </a:p>
          <a:p>
            <a:pPr marL="0" marR="0" lvl="0" indent="0" algn="l" rtl="0">
              <a:lnSpc>
                <a:spcPct val="133333"/>
              </a:lnSpc>
              <a:spcBef>
                <a:spcPts val="30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それでも解決しない場合は、経理担当者にお問い合わせください。</a:t>
            </a:r>
            <a:endParaRPr sz="1200" b="0" i="0" u="none" strike="noStrike" cap="none">
              <a:solidFill>
                <a:srgbClr val="595959"/>
              </a:solidFill>
              <a:latin typeface="Arial"/>
              <a:ea typeface="Arial"/>
              <a:cs typeface="Arial"/>
              <a:sym typeface="Arial"/>
            </a:endParaRPr>
          </a:p>
        </p:txBody>
      </p:sp>
      <p:pic>
        <p:nvPicPr>
          <p:cNvPr id="70" name="Google Shape;70;p3" descr="コンピューターのスクリーンショット&#10;&#10;自動的に生成された説明"/>
          <p:cNvPicPr preferRelativeResize="0"/>
          <p:nvPr/>
        </p:nvPicPr>
        <p:blipFill rotWithShape="1">
          <a:blip r:embed="rId4">
            <a:alphaModFix/>
          </a:blip>
          <a:srcRect/>
          <a:stretch/>
        </p:blipFill>
        <p:spPr>
          <a:xfrm>
            <a:off x="4261898" y="3679026"/>
            <a:ext cx="2741113" cy="1604702"/>
          </a:xfrm>
          <a:prstGeom prst="rect">
            <a:avLst/>
          </a:prstGeom>
          <a:noFill/>
          <a:ln>
            <a:noFill/>
          </a:ln>
        </p:spPr>
      </p:pic>
      <p:pic>
        <p:nvPicPr>
          <p:cNvPr id="71" name="Google Shape;71;p3" descr="モニター画面に映る文字&#10;&#10;中程度の精度で自動的に生成された説明"/>
          <p:cNvPicPr preferRelativeResize="0"/>
          <p:nvPr/>
        </p:nvPicPr>
        <p:blipFill rotWithShape="1">
          <a:blip r:embed="rId5">
            <a:alphaModFix/>
          </a:blip>
          <a:srcRect/>
          <a:stretch/>
        </p:blipFill>
        <p:spPr>
          <a:xfrm>
            <a:off x="2244639" y="4559421"/>
            <a:ext cx="780127" cy="656181"/>
          </a:xfrm>
          <a:prstGeom prst="rect">
            <a:avLst/>
          </a:prstGeom>
          <a:noFill/>
          <a:ln>
            <a:noFill/>
          </a:ln>
        </p:spPr>
      </p:pic>
      <p:pic>
        <p:nvPicPr>
          <p:cNvPr id="72" name="Google Shape;72;p3" descr="黒い背景に白い文字がある&#10;&#10;中程度の精度で自動的に生成された説明"/>
          <p:cNvPicPr preferRelativeResize="0"/>
          <p:nvPr/>
        </p:nvPicPr>
        <p:blipFill rotWithShape="1">
          <a:blip r:embed="rId6">
            <a:alphaModFix/>
          </a:blip>
          <a:srcRect/>
          <a:stretch/>
        </p:blipFill>
        <p:spPr>
          <a:xfrm>
            <a:off x="2574648" y="3758898"/>
            <a:ext cx="736381" cy="510363"/>
          </a:xfrm>
          <a:prstGeom prst="rect">
            <a:avLst/>
          </a:prstGeom>
          <a:noFill/>
          <a:ln>
            <a:noFill/>
          </a:ln>
        </p:spPr>
      </p:pic>
      <p:pic>
        <p:nvPicPr>
          <p:cNvPr id="73" name="Google Shape;73;p3" descr="テキスト が含まれている画像&#10;&#10;自動的に生成された説明"/>
          <p:cNvPicPr preferRelativeResize="0"/>
          <p:nvPr/>
        </p:nvPicPr>
        <p:blipFill rotWithShape="1">
          <a:blip r:embed="rId7">
            <a:alphaModFix/>
          </a:blip>
          <a:srcRect/>
          <a:stretch/>
        </p:blipFill>
        <p:spPr>
          <a:xfrm>
            <a:off x="1224884" y="4495249"/>
            <a:ext cx="721800" cy="641600"/>
          </a:xfrm>
          <a:prstGeom prst="rect">
            <a:avLst/>
          </a:prstGeom>
          <a:noFill/>
          <a:ln>
            <a:noFill/>
          </a:ln>
        </p:spPr>
      </p:pic>
      <p:pic>
        <p:nvPicPr>
          <p:cNvPr id="74" name="Google Shape;74;p3" descr="アイコン&#10;&#10;低い精度で自動的に生成された説明"/>
          <p:cNvPicPr preferRelativeResize="0"/>
          <p:nvPr/>
        </p:nvPicPr>
        <p:blipFill rotWithShape="1">
          <a:blip r:embed="rId8">
            <a:alphaModFix/>
          </a:blip>
          <a:srcRect/>
          <a:stretch/>
        </p:blipFill>
        <p:spPr>
          <a:xfrm>
            <a:off x="1704122" y="3679026"/>
            <a:ext cx="597854" cy="575982"/>
          </a:xfrm>
          <a:prstGeom prst="rect">
            <a:avLst/>
          </a:prstGeom>
          <a:noFill/>
          <a:ln>
            <a:noFill/>
          </a:ln>
        </p:spPr>
      </p:pic>
      <p:pic>
        <p:nvPicPr>
          <p:cNvPr id="75" name="Google Shape;75;p3" descr="グラフィカル ユーザー インターフェイス, テキスト&#10;&#10;自動的に生成された説明"/>
          <p:cNvPicPr preferRelativeResize="0"/>
          <p:nvPr/>
        </p:nvPicPr>
        <p:blipFill rotWithShape="1">
          <a:blip r:embed="rId9">
            <a:alphaModFix/>
          </a:blip>
          <a:srcRect/>
          <a:stretch/>
        </p:blipFill>
        <p:spPr>
          <a:xfrm>
            <a:off x="848916" y="3652216"/>
            <a:ext cx="488491" cy="6561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p:nvPr/>
        </p:nvSpPr>
        <p:spPr>
          <a:xfrm>
            <a:off x="560914" y="611652"/>
            <a:ext cx="46987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14042"/>
                </a:solidFill>
                <a:latin typeface="Arial"/>
                <a:ea typeface="Arial"/>
                <a:cs typeface="Arial"/>
                <a:sym typeface="Arial"/>
              </a:rPr>
              <a:t>経費申請・精算のルール</a:t>
            </a: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5A5757"/>
                </a:solidFill>
                <a:latin typeface="Arial"/>
                <a:ea typeface="Arial"/>
                <a:cs typeface="Arial"/>
                <a:sym typeface="Arial"/>
              </a:rPr>
              <a:t>自社ルール</a:t>
            </a:r>
            <a:endParaRPr sz="1400" b="0" i="0" u="none" strike="noStrike" cap="none">
              <a:solidFill>
                <a:srgbClr val="000000"/>
              </a:solidFill>
              <a:latin typeface="Arial"/>
              <a:ea typeface="Arial"/>
              <a:cs typeface="Arial"/>
              <a:sym typeface="Arial"/>
            </a:endParaRPr>
          </a:p>
        </p:txBody>
      </p:sp>
      <p:sp>
        <p:nvSpPr>
          <p:cNvPr id="83" name="Google Shape;83;p4"/>
          <p:cNvSpPr txBox="1"/>
          <p:nvPr/>
        </p:nvSpPr>
        <p:spPr>
          <a:xfrm>
            <a:off x="851138" y="1979169"/>
            <a:ext cx="5964190"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自社のルールがありましたら、記載ください</a:t>
            </a:r>
            <a:endParaRPr sz="2000" b="1" i="0" u="none" strike="noStrike" cap="none">
              <a:solidFill>
                <a:schemeClr val="dk1"/>
              </a:solidFill>
              <a:latin typeface="Arial"/>
              <a:ea typeface="Arial"/>
              <a:cs typeface="Arial"/>
              <a:sym typeface="Arial"/>
            </a:endParaRPr>
          </a:p>
        </p:txBody>
      </p:sp>
      <p:sp>
        <p:nvSpPr>
          <p:cNvPr id="84" name="Google Shape;84;p4"/>
          <p:cNvSpPr/>
          <p:nvPr/>
        </p:nvSpPr>
        <p:spPr>
          <a:xfrm>
            <a:off x="785478" y="2422140"/>
            <a:ext cx="6129959" cy="288862"/>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Clr>
                <a:srgbClr val="000000"/>
              </a:buClr>
              <a:buSzPts val="1200"/>
              <a:buFont typeface="Arial"/>
              <a:buNone/>
            </a:pPr>
            <a:r>
              <a:rPr lang="ja-JP" sz="1200" b="0" i="0" u="none" strike="noStrike" cap="none">
                <a:solidFill>
                  <a:srgbClr val="595959"/>
                </a:solidFill>
                <a:latin typeface="Arial"/>
                <a:ea typeface="Arial"/>
                <a:cs typeface="Arial"/>
                <a:sym typeface="Arial"/>
              </a:rPr>
              <a:t>○○までに申請を完了させてくださいなど</a:t>
            </a:r>
            <a:endParaRPr sz="1400" b="0" i="0" u="none" strike="noStrike" cap="none">
              <a:solidFill>
                <a:srgbClr val="000000"/>
              </a:solidFill>
              <a:latin typeface="Arial"/>
              <a:ea typeface="Arial"/>
              <a:cs typeface="Arial"/>
              <a:sym typeface="Arial"/>
            </a:endParaRPr>
          </a:p>
        </p:txBody>
      </p:sp>
      <p:sp>
        <p:nvSpPr>
          <p:cNvPr id="85" name="Google Shape;85;p4"/>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Arial"/>
                <a:ea typeface="Arial"/>
                <a:cs typeface="Arial"/>
                <a:sym typeface="Arial"/>
              </a:rPr>
              <a:t>3</a:t>
            </a:fld>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5c4f0f0e42_0_93"/>
          <p:cNvSpPr txBox="1">
            <a:spLocks noGrp="1"/>
          </p:cNvSpPr>
          <p:nvPr>
            <p:ph type="title"/>
          </p:nvPr>
        </p:nvSpPr>
        <p:spPr>
          <a:xfrm>
            <a:off x="246075" y="4456675"/>
            <a:ext cx="7141500" cy="49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証票の登録について</a:t>
            </a:r>
            <a:endParaRPr/>
          </a:p>
        </p:txBody>
      </p:sp>
      <p:sp>
        <p:nvSpPr>
          <p:cNvPr id="92" name="Google Shape;92;g25c4f0f0e42_0_93"/>
          <p:cNvSpPr txBox="1">
            <a:spLocks noGrp="1"/>
          </p:cNvSpPr>
          <p:nvPr>
            <p:ph type="sldNum" idx="12"/>
          </p:nvPr>
        </p:nvSpPr>
        <p:spPr>
          <a:xfrm>
            <a:off x="5639702" y="10350013"/>
            <a:ext cx="1747800" cy="420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b4c8d8815_0_0"/>
          <p:cNvSpPr/>
          <p:nvPr/>
        </p:nvSpPr>
        <p:spPr>
          <a:xfrm>
            <a:off x="807025" y="3352775"/>
            <a:ext cx="6336600" cy="1952700"/>
          </a:xfrm>
          <a:prstGeom prst="roundRect">
            <a:avLst>
              <a:gd name="adj" fmla="val 6862"/>
            </a:avLst>
          </a:prstGeom>
          <a:noFill/>
          <a:ln w="7620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2100" b="1" i="0" u="none" strike="noStrike" cap="none">
                <a:solidFill>
                  <a:srgbClr val="FF9900"/>
                </a:solidFill>
                <a:latin typeface="Arial"/>
                <a:ea typeface="Arial"/>
                <a:cs typeface="Arial"/>
                <a:sym typeface="Arial"/>
              </a:rPr>
              <a:t>スキャナ保存の該当例</a:t>
            </a:r>
            <a:endParaRPr sz="2100" b="1" i="0" u="none" strike="noStrike" cap="none">
              <a:solidFill>
                <a:srgbClr val="FF9900"/>
              </a:solidFill>
              <a:latin typeface="Arial"/>
              <a:ea typeface="Arial"/>
              <a:cs typeface="Arial"/>
              <a:sym typeface="Arial"/>
            </a:endParaRPr>
          </a:p>
        </p:txBody>
      </p:sp>
      <p:sp>
        <p:nvSpPr>
          <p:cNvPr id="99" name="Google Shape;99;g25b4c8d8815_0_0"/>
          <p:cNvSpPr txBox="1">
            <a:spLocks noGrp="1"/>
          </p:cNvSpPr>
          <p:nvPr>
            <p:ph type="sldNum" idx="12"/>
          </p:nvPr>
        </p:nvSpPr>
        <p:spPr>
          <a:xfrm>
            <a:off x="5769280" y="10231881"/>
            <a:ext cx="1747800" cy="407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Arial"/>
                <a:ea typeface="Arial"/>
                <a:cs typeface="Arial"/>
                <a:sym typeface="Arial"/>
              </a:rPr>
              <a:t>5</a:t>
            </a:fld>
            <a:endParaRPr>
              <a:latin typeface="Arial"/>
              <a:ea typeface="Arial"/>
              <a:cs typeface="Arial"/>
              <a:sym typeface="Arial"/>
            </a:endParaRPr>
          </a:p>
        </p:txBody>
      </p:sp>
      <p:sp>
        <p:nvSpPr>
          <p:cNvPr id="100" name="Google Shape;100;g25b4c8d8815_0_0"/>
          <p:cNvSpPr/>
          <p:nvPr/>
        </p:nvSpPr>
        <p:spPr>
          <a:xfrm>
            <a:off x="536130" y="536075"/>
            <a:ext cx="6878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14042"/>
                </a:solidFill>
                <a:latin typeface="Arial"/>
                <a:ea typeface="Arial"/>
                <a:cs typeface="Arial"/>
                <a:sym typeface="Arial"/>
              </a:rPr>
              <a:t>【参考】書類の種類</a:t>
            </a:r>
            <a:endParaRPr sz="3200" b="1"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14042"/>
                </a:solidFill>
                <a:latin typeface="Arial"/>
                <a:ea typeface="Arial"/>
                <a:cs typeface="Arial"/>
                <a:sym typeface="Arial"/>
              </a:rPr>
              <a:t>スキャナ保存 と電子取引証票</a:t>
            </a:r>
            <a:endParaRPr sz="1400" b="0" i="0" u="none" strike="noStrike" cap="none">
              <a:solidFill>
                <a:srgbClr val="000000"/>
              </a:solidFill>
              <a:latin typeface="Arial"/>
              <a:ea typeface="Arial"/>
              <a:cs typeface="Arial"/>
              <a:sym typeface="Arial"/>
            </a:endParaRPr>
          </a:p>
        </p:txBody>
      </p:sp>
      <p:sp>
        <p:nvSpPr>
          <p:cNvPr id="101" name="Google Shape;101;g25b4c8d8815_0_0"/>
          <p:cNvSpPr txBox="1"/>
          <p:nvPr/>
        </p:nvSpPr>
        <p:spPr>
          <a:xfrm>
            <a:off x="536125" y="1689425"/>
            <a:ext cx="712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電子帳簿保存法とは、国税関係帳簿書類を電子データによって保存することを認めた法律です。電子帳簿保存には</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・紙で受領した領収書や請求書を電子化して保存する「スキャナ保存」と、</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・電子データで受領した領収書や請求書などをデータのまま保存する「電子取引」</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Arial"/>
                <a:ea typeface="Arial"/>
                <a:cs typeface="Arial"/>
                <a:sym typeface="Arial"/>
              </a:rPr>
              <a:t>の2つがあります</a:t>
            </a:r>
            <a:endParaRPr sz="1400" b="0" i="0" u="none" strike="noStrike" cap="none">
              <a:solidFill>
                <a:schemeClr val="dk1"/>
              </a:solidFill>
              <a:latin typeface="Arial"/>
              <a:ea typeface="Arial"/>
              <a:cs typeface="Arial"/>
              <a:sym typeface="Arial"/>
            </a:endParaRPr>
          </a:p>
        </p:txBody>
      </p:sp>
      <p:grpSp>
        <p:nvGrpSpPr>
          <p:cNvPr id="102" name="Google Shape;102;g25b4c8d8815_0_0"/>
          <p:cNvGrpSpPr/>
          <p:nvPr/>
        </p:nvGrpSpPr>
        <p:grpSpPr>
          <a:xfrm>
            <a:off x="1222800" y="6654425"/>
            <a:ext cx="2559125" cy="615600"/>
            <a:chOff x="-1308475" y="6046925"/>
            <a:chExt cx="2559125" cy="615600"/>
          </a:xfrm>
        </p:grpSpPr>
        <p:sp>
          <p:nvSpPr>
            <p:cNvPr id="103" name="Google Shape;103;g25b4c8d8815_0_0"/>
            <p:cNvSpPr txBox="1"/>
            <p:nvPr/>
          </p:nvSpPr>
          <p:spPr>
            <a:xfrm>
              <a:off x="-593150" y="6077675"/>
              <a:ext cx="1843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①電子メールによるPDFファイル等の受領</a:t>
              </a:r>
              <a:endParaRPr sz="1200" b="0" i="0" u="none" strike="noStrike" cap="none">
                <a:solidFill>
                  <a:srgbClr val="000000"/>
                </a:solidFill>
                <a:latin typeface="Arial"/>
                <a:ea typeface="Arial"/>
                <a:cs typeface="Arial"/>
                <a:sym typeface="Arial"/>
              </a:endParaRPr>
            </a:p>
          </p:txBody>
        </p:sp>
        <p:pic>
          <p:nvPicPr>
            <p:cNvPr id="104" name="Google Shape;104;g25b4c8d8815_0_0"/>
            <p:cNvPicPr preferRelativeResize="0"/>
            <p:nvPr/>
          </p:nvPicPr>
          <p:blipFill rotWithShape="1">
            <a:blip r:embed="rId3">
              <a:alphaModFix/>
            </a:blip>
            <a:srcRect/>
            <a:stretch/>
          </p:blipFill>
          <p:spPr>
            <a:xfrm>
              <a:off x="-1308475" y="6046925"/>
              <a:ext cx="617864" cy="615600"/>
            </a:xfrm>
            <a:prstGeom prst="rect">
              <a:avLst/>
            </a:prstGeom>
            <a:noFill/>
            <a:ln>
              <a:noFill/>
            </a:ln>
          </p:spPr>
        </p:pic>
      </p:grpSp>
      <p:grpSp>
        <p:nvGrpSpPr>
          <p:cNvPr id="105" name="Google Shape;105;g25b4c8d8815_0_0"/>
          <p:cNvGrpSpPr/>
          <p:nvPr/>
        </p:nvGrpSpPr>
        <p:grpSpPr>
          <a:xfrm>
            <a:off x="3964725" y="6676750"/>
            <a:ext cx="2775586" cy="554100"/>
            <a:chOff x="4589213" y="4495878"/>
            <a:chExt cx="2336155" cy="554100"/>
          </a:xfrm>
        </p:grpSpPr>
        <p:sp>
          <p:nvSpPr>
            <p:cNvPr id="106" name="Google Shape;106;g25b4c8d8815_0_0"/>
            <p:cNvSpPr txBox="1"/>
            <p:nvPr/>
          </p:nvSpPr>
          <p:spPr>
            <a:xfrm>
              <a:off x="5198568" y="4495878"/>
              <a:ext cx="1726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② HPからデータをダウンロードすることでの受領</a:t>
              </a:r>
              <a:endParaRPr sz="1200" b="0" i="0" u="none" strike="noStrike" cap="none">
                <a:solidFill>
                  <a:srgbClr val="000000"/>
                </a:solidFill>
                <a:latin typeface="Arial"/>
                <a:ea typeface="Arial"/>
                <a:cs typeface="Arial"/>
                <a:sym typeface="Arial"/>
              </a:endParaRPr>
            </a:p>
          </p:txBody>
        </p:sp>
        <p:pic>
          <p:nvPicPr>
            <p:cNvPr id="107" name="Google Shape;107;g25b4c8d8815_0_0"/>
            <p:cNvPicPr preferRelativeResize="0"/>
            <p:nvPr/>
          </p:nvPicPr>
          <p:blipFill rotWithShape="1">
            <a:blip r:embed="rId4">
              <a:alphaModFix/>
            </a:blip>
            <a:srcRect/>
            <a:stretch/>
          </p:blipFill>
          <p:spPr>
            <a:xfrm>
              <a:off x="4589213" y="4512728"/>
              <a:ext cx="518138" cy="514835"/>
            </a:xfrm>
            <a:prstGeom prst="rect">
              <a:avLst/>
            </a:prstGeom>
            <a:noFill/>
            <a:ln>
              <a:noFill/>
            </a:ln>
          </p:spPr>
        </p:pic>
      </p:grpSp>
      <p:grpSp>
        <p:nvGrpSpPr>
          <p:cNvPr id="108" name="Google Shape;108;g25b4c8d8815_0_0"/>
          <p:cNvGrpSpPr/>
          <p:nvPr/>
        </p:nvGrpSpPr>
        <p:grpSpPr>
          <a:xfrm>
            <a:off x="1273193" y="7545618"/>
            <a:ext cx="2426857" cy="747332"/>
            <a:chOff x="767293" y="5473118"/>
            <a:chExt cx="2426857" cy="747332"/>
          </a:xfrm>
        </p:grpSpPr>
        <p:pic>
          <p:nvPicPr>
            <p:cNvPr id="109" name="Google Shape;109;g25b4c8d8815_0_0"/>
            <p:cNvPicPr preferRelativeResize="0"/>
            <p:nvPr/>
          </p:nvPicPr>
          <p:blipFill rotWithShape="1">
            <a:blip r:embed="rId5">
              <a:alphaModFix/>
            </a:blip>
            <a:srcRect/>
            <a:stretch/>
          </p:blipFill>
          <p:spPr>
            <a:xfrm>
              <a:off x="767293" y="5473118"/>
              <a:ext cx="570950" cy="570950"/>
            </a:xfrm>
            <a:prstGeom prst="rect">
              <a:avLst/>
            </a:prstGeom>
            <a:noFill/>
            <a:ln>
              <a:noFill/>
            </a:ln>
          </p:spPr>
        </p:pic>
        <p:sp>
          <p:nvSpPr>
            <p:cNvPr id="110" name="Google Shape;110;g25b4c8d8815_0_0"/>
            <p:cNvSpPr txBox="1"/>
            <p:nvPr/>
          </p:nvSpPr>
          <p:spPr>
            <a:xfrm>
              <a:off x="1506350" y="5481550"/>
              <a:ext cx="1687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③クラウドサービス利用による取引</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（電子請求書等）</a:t>
              </a:r>
              <a:endParaRPr sz="1200" b="0" i="0" u="none" strike="noStrike" cap="none">
                <a:solidFill>
                  <a:srgbClr val="000000"/>
                </a:solidFill>
                <a:latin typeface="Arial"/>
                <a:ea typeface="Arial"/>
                <a:cs typeface="Arial"/>
                <a:sym typeface="Arial"/>
              </a:endParaRPr>
            </a:p>
          </p:txBody>
        </p:sp>
      </p:grpSp>
      <p:pic>
        <p:nvPicPr>
          <p:cNvPr id="111" name="Google Shape;111;g25b4c8d8815_0_0"/>
          <p:cNvPicPr preferRelativeResize="0"/>
          <p:nvPr/>
        </p:nvPicPr>
        <p:blipFill rotWithShape="1">
          <a:blip r:embed="rId6">
            <a:alphaModFix/>
          </a:blip>
          <a:srcRect/>
          <a:stretch/>
        </p:blipFill>
        <p:spPr>
          <a:xfrm>
            <a:off x="3936425" y="7523300"/>
            <a:ext cx="615600" cy="615600"/>
          </a:xfrm>
          <a:prstGeom prst="rect">
            <a:avLst/>
          </a:prstGeom>
          <a:noFill/>
          <a:ln>
            <a:noFill/>
          </a:ln>
        </p:spPr>
      </p:pic>
      <p:sp>
        <p:nvSpPr>
          <p:cNvPr id="112" name="Google Shape;112;g25b4c8d8815_0_0"/>
          <p:cNvSpPr txBox="1"/>
          <p:nvPr/>
        </p:nvSpPr>
        <p:spPr>
          <a:xfrm>
            <a:off x="4676575" y="7554050"/>
            <a:ext cx="18651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④クレジットカード交通系ICカードの支払データ等を活用したクラウドサービスの利用</a:t>
            </a:r>
            <a:endParaRPr sz="1200" b="0" i="0" u="none" strike="noStrike" cap="none">
              <a:solidFill>
                <a:srgbClr val="000000"/>
              </a:solidFill>
              <a:latin typeface="Arial"/>
              <a:ea typeface="Arial"/>
              <a:cs typeface="Arial"/>
              <a:sym typeface="Arial"/>
            </a:endParaRPr>
          </a:p>
        </p:txBody>
      </p:sp>
      <p:grpSp>
        <p:nvGrpSpPr>
          <p:cNvPr id="113" name="Google Shape;113;g25b4c8d8815_0_0"/>
          <p:cNvGrpSpPr/>
          <p:nvPr/>
        </p:nvGrpSpPr>
        <p:grpSpPr>
          <a:xfrm>
            <a:off x="1273200" y="8504675"/>
            <a:ext cx="2601075" cy="615600"/>
            <a:chOff x="767300" y="6279775"/>
            <a:chExt cx="2601075" cy="615600"/>
          </a:xfrm>
        </p:grpSpPr>
        <p:sp>
          <p:nvSpPr>
            <p:cNvPr id="114" name="Google Shape;114;g25b4c8d8815_0_0"/>
            <p:cNvSpPr txBox="1"/>
            <p:nvPr/>
          </p:nvSpPr>
          <p:spPr>
            <a:xfrm>
              <a:off x="1503275" y="6310525"/>
              <a:ext cx="18651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⑤特定の取引に係るEDIシステムの利用</a:t>
              </a:r>
              <a:endParaRPr sz="1200" b="0" i="0" u="none" strike="noStrike" cap="none">
                <a:solidFill>
                  <a:srgbClr val="000000"/>
                </a:solidFill>
                <a:latin typeface="Arial"/>
                <a:ea typeface="Arial"/>
                <a:cs typeface="Arial"/>
                <a:sym typeface="Arial"/>
              </a:endParaRPr>
            </a:p>
          </p:txBody>
        </p:sp>
        <p:pic>
          <p:nvPicPr>
            <p:cNvPr id="115" name="Google Shape;115;g25b4c8d8815_0_0"/>
            <p:cNvPicPr preferRelativeResize="0"/>
            <p:nvPr/>
          </p:nvPicPr>
          <p:blipFill rotWithShape="1">
            <a:blip r:embed="rId7">
              <a:alphaModFix/>
            </a:blip>
            <a:srcRect/>
            <a:stretch/>
          </p:blipFill>
          <p:spPr>
            <a:xfrm>
              <a:off x="767300" y="6279775"/>
              <a:ext cx="615600" cy="615600"/>
            </a:xfrm>
            <a:prstGeom prst="rect">
              <a:avLst/>
            </a:prstGeom>
            <a:noFill/>
            <a:ln>
              <a:noFill/>
            </a:ln>
          </p:spPr>
        </p:pic>
      </p:grpSp>
      <p:sp>
        <p:nvSpPr>
          <p:cNvPr id="116" name="Google Shape;116;g25b4c8d8815_0_0"/>
          <p:cNvSpPr txBox="1"/>
          <p:nvPr/>
        </p:nvSpPr>
        <p:spPr>
          <a:xfrm>
            <a:off x="1100450" y="9347625"/>
            <a:ext cx="5880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※取引先からスキャンした領収書等のデータを受領した場合</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「スキャナ保存」ではなく「①電子メールによる受領」に該当します。</a:t>
            </a:r>
            <a:endParaRPr sz="1400" b="0" i="0" u="none" strike="noStrike" cap="none">
              <a:solidFill>
                <a:srgbClr val="000000"/>
              </a:solidFill>
              <a:latin typeface="Arial"/>
              <a:ea typeface="Arial"/>
              <a:cs typeface="Arial"/>
              <a:sym typeface="Arial"/>
            </a:endParaRPr>
          </a:p>
        </p:txBody>
      </p:sp>
      <p:sp>
        <p:nvSpPr>
          <p:cNvPr id="117" name="Google Shape;117;g25b4c8d8815_0_0"/>
          <p:cNvSpPr txBox="1"/>
          <p:nvPr/>
        </p:nvSpPr>
        <p:spPr>
          <a:xfrm>
            <a:off x="4192263" y="8524875"/>
            <a:ext cx="23205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詳細については</a:t>
            </a:r>
            <a:r>
              <a:rPr lang="ja-JP" sz="1200" b="0" i="0" u="sng" strike="noStrike" cap="non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国税庁のHP</a:t>
            </a:r>
            <a:r>
              <a:rPr lang="ja-JP" sz="1200" b="0" i="0" u="none" strike="noStrike" cap="none">
                <a:solidFill>
                  <a:srgbClr val="000000"/>
                </a:solidFill>
                <a:latin typeface="Arial"/>
                <a:ea typeface="Arial"/>
                <a:cs typeface="Arial"/>
                <a:sym typeface="Arial"/>
              </a:rPr>
              <a:t>をご確認ください（外部サイト）</a:t>
            </a:r>
            <a:endParaRPr sz="1200" b="0" i="0" u="none" strike="noStrike" cap="none">
              <a:solidFill>
                <a:srgbClr val="000000"/>
              </a:solidFill>
              <a:latin typeface="Arial"/>
              <a:ea typeface="Arial"/>
              <a:cs typeface="Arial"/>
              <a:sym typeface="Arial"/>
            </a:endParaRPr>
          </a:p>
        </p:txBody>
      </p:sp>
      <p:sp>
        <p:nvSpPr>
          <p:cNvPr id="118" name="Google Shape;118;g25b4c8d8815_0_0"/>
          <p:cNvSpPr/>
          <p:nvPr/>
        </p:nvSpPr>
        <p:spPr>
          <a:xfrm>
            <a:off x="766550" y="5859625"/>
            <a:ext cx="6336600" cy="4103700"/>
          </a:xfrm>
          <a:prstGeom prst="roundRect">
            <a:avLst>
              <a:gd name="adj" fmla="val 6862"/>
            </a:avLst>
          </a:prstGeom>
          <a:noFill/>
          <a:ln w="7620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2100" b="1" i="0" u="none" strike="noStrike" cap="none">
                <a:solidFill>
                  <a:srgbClr val="FF9900"/>
                </a:solidFill>
                <a:latin typeface="Arial"/>
                <a:ea typeface="Arial"/>
                <a:cs typeface="Arial"/>
                <a:sym typeface="Arial"/>
              </a:rPr>
              <a:t>電子取引証票の該当例</a:t>
            </a:r>
            <a:endParaRPr sz="2100" b="1" i="0" u="none" strike="noStrike" cap="none">
              <a:solidFill>
                <a:srgbClr val="FF9900"/>
              </a:solidFill>
              <a:latin typeface="Arial"/>
              <a:ea typeface="Arial"/>
              <a:cs typeface="Arial"/>
              <a:sym typeface="Arial"/>
            </a:endParaRPr>
          </a:p>
        </p:txBody>
      </p:sp>
      <p:sp>
        <p:nvSpPr>
          <p:cNvPr id="119" name="Google Shape;119;g25b4c8d8815_0_0"/>
          <p:cNvSpPr txBox="1"/>
          <p:nvPr/>
        </p:nvSpPr>
        <p:spPr>
          <a:xfrm>
            <a:off x="2202250" y="4169800"/>
            <a:ext cx="4164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紙で受け取った領収書・請求書</a:t>
            </a:r>
            <a:endParaRPr sz="1200" b="0" i="0" u="none" strike="noStrike" cap="none">
              <a:solidFill>
                <a:srgbClr val="000000"/>
              </a:solidFill>
              <a:latin typeface="Arial"/>
              <a:ea typeface="Arial"/>
              <a:cs typeface="Arial"/>
              <a:sym typeface="Arial"/>
            </a:endParaRPr>
          </a:p>
        </p:txBody>
      </p:sp>
      <p:sp>
        <p:nvSpPr>
          <p:cNvPr id="120" name="Google Shape;120;g25b4c8d8815_0_0"/>
          <p:cNvSpPr txBox="1"/>
          <p:nvPr/>
        </p:nvSpPr>
        <p:spPr>
          <a:xfrm>
            <a:off x="2039423" y="4756375"/>
            <a:ext cx="47265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詳細については</a:t>
            </a:r>
            <a:r>
              <a:rPr lang="ja-JP" sz="1200" b="0" i="0" u="sng" strike="noStrike" cap="non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国税庁のHP</a:t>
            </a:r>
            <a:r>
              <a:rPr lang="ja-JP" sz="1200" b="0" i="0" u="none" strike="noStrike" cap="none">
                <a:solidFill>
                  <a:srgbClr val="000000"/>
                </a:solidFill>
                <a:latin typeface="Arial"/>
                <a:ea typeface="Arial"/>
                <a:cs typeface="Arial"/>
                <a:sym typeface="Arial"/>
              </a:rPr>
              <a:t>をご確認ください（外部サイト）</a:t>
            </a:r>
            <a:endParaRPr sz="1200" b="0" i="0" u="none" strike="noStrike" cap="none">
              <a:solidFill>
                <a:srgbClr val="000000"/>
              </a:solidFill>
              <a:latin typeface="Arial"/>
              <a:ea typeface="Arial"/>
              <a:cs typeface="Arial"/>
              <a:sym typeface="Arial"/>
            </a:endParaRPr>
          </a:p>
        </p:txBody>
      </p:sp>
      <p:pic>
        <p:nvPicPr>
          <p:cNvPr id="121" name="Google Shape;121;g25b4c8d8815_0_0"/>
          <p:cNvPicPr preferRelativeResize="0"/>
          <p:nvPr/>
        </p:nvPicPr>
        <p:blipFill rotWithShape="1">
          <a:blip r:embed="rId9">
            <a:alphaModFix/>
          </a:blip>
          <a:srcRect/>
          <a:stretch/>
        </p:blipFill>
        <p:spPr>
          <a:xfrm>
            <a:off x="1263275" y="4085938"/>
            <a:ext cx="615600" cy="5879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5c4f0f0e42_0_56"/>
          <p:cNvSpPr txBox="1">
            <a:spLocks noGrp="1"/>
          </p:cNvSpPr>
          <p:nvPr>
            <p:ph type="title"/>
          </p:nvPr>
        </p:nvSpPr>
        <p:spPr>
          <a:xfrm>
            <a:off x="613313" y="690958"/>
            <a:ext cx="6424200" cy="718145"/>
          </a:xfrm>
          <a:prstGeom prst="rect">
            <a:avLst/>
          </a:prstGeom>
          <a:noFill/>
          <a:ln>
            <a:noFill/>
          </a:ln>
        </p:spPr>
        <p:txBody>
          <a:bodyPr spcFirstLastPara="1" wrap="square" lIns="0" tIns="0" rIns="0" bIns="0" anchor="t" anchorCtr="0">
            <a:spAutoFit/>
          </a:bodyPr>
          <a:lstStyle/>
          <a:p>
            <a:pPr marL="0" lvl="0" indent="0" algn="l" rtl="0">
              <a:lnSpc>
                <a:spcPct val="98571"/>
              </a:lnSpc>
              <a:spcBef>
                <a:spcPts val="0"/>
              </a:spcBef>
              <a:spcAft>
                <a:spcPts val="0"/>
              </a:spcAft>
              <a:buSzPts val="1400"/>
              <a:buNone/>
            </a:pPr>
            <a:r>
              <a:rPr lang="ja-JP" sz="2800"/>
              <a:t>スキャナ保存データの登録方法</a:t>
            </a:r>
            <a:br>
              <a:rPr lang="ja-JP" sz="2800"/>
            </a:br>
            <a:r>
              <a:rPr lang="ja-JP" sz="1600" b="0"/>
              <a:t>（スキャナ保存データ＝紙で受領したレシート・領収書など）</a:t>
            </a:r>
            <a:endParaRPr sz="2800" b="0"/>
          </a:p>
        </p:txBody>
      </p:sp>
      <p:sp>
        <p:nvSpPr>
          <p:cNvPr id="128" name="Google Shape;128;g25c4f0f0e42_0_56"/>
          <p:cNvSpPr txBox="1">
            <a:spLocks noGrp="1"/>
          </p:cNvSpPr>
          <p:nvPr>
            <p:ph type="sldNum" idx="12"/>
          </p:nvPr>
        </p:nvSpPr>
        <p:spPr>
          <a:xfrm>
            <a:off x="5965052" y="10412988"/>
            <a:ext cx="1747800" cy="420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6</a:t>
            </a:fld>
            <a:endParaRPr/>
          </a:p>
        </p:txBody>
      </p:sp>
      <p:sp>
        <p:nvSpPr>
          <p:cNvPr id="129" name="Google Shape;129;g25c4f0f0e42_0_56"/>
          <p:cNvSpPr txBox="1"/>
          <p:nvPr/>
        </p:nvSpPr>
        <p:spPr>
          <a:xfrm>
            <a:off x="578813" y="1831400"/>
            <a:ext cx="649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1. メニューアイコン＞［スキャナ保存ファイル管理］ をクリックします。</a:t>
            </a:r>
            <a:endParaRPr sz="1400" b="0" i="0" u="none" strike="noStrike" cap="none">
              <a:solidFill>
                <a:srgbClr val="000000"/>
              </a:solidFill>
              <a:latin typeface="Arial"/>
              <a:ea typeface="Arial"/>
              <a:cs typeface="Arial"/>
              <a:sym typeface="Arial"/>
            </a:endParaRPr>
          </a:p>
        </p:txBody>
      </p:sp>
      <p:pic>
        <p:nvPicPr>
          <p:cNvPr id="130" name="Google Shape;130;g25c4f0f0e42_0_56"/>
          <p:cNvPicPr preferRelativeResize="0"/>
          <p:nvPr/>
        </p:nvPicPr>
        <p:blipFill rotWithShape="1">
          <a:blip r:embed="rId3">
            <a:alphaModFix/>
          </a:blip>
          <a:srcRect/>
          <a:stretch/>
        </p:blipFill>
        <p:spPr>
          <a:xfrm>
            <a:off x="574438" y="2258650"/>
            <a:ext cx="4599351" cy="2212300"/>
          </a:xfrm>
          <a:prstGeom prst="rect">
            <a:avLst/>
          </a:prstGeom>
          <a:noFill/>
          <a:ln>
            <a:noFill/>
          </a:ln>
        </p:spPr>
      </p:pic>
      <p:sp>
        <p:nvSpPr>
          <p:cNvPr id="131" name="Google Shape;131;g25c4f0f0e42_0_56"/>
          <p:cNvSpPr txBox="1"/>
          <p:nvPr/>
        </p:nvSpPr>
        <p:spPr>
          <a:xfrm>
            <a:off x="580250" y="6939100"/>
            <a:ext cx="6493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3. 取込ファイルに、該当のファイルをアップロードし、</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必要事項を記入して［登録］ボタンを押してください。</a:t>
            </a:r>
            <a:endParaRPr sz="1400" b="0" i="0" u="none" strike="noStrike" cap="none">
              <a:solidFill>
                <a:srgbClr val="000000"/>
              </a:solidFill>
              <a:latin typeface="Arial"/>
              <a:ea typeface="Arial"/>
              <a:cs typeface="Arial"/>
              <a:sym typeface="Arial"/>
            </a:endParaRPr>
          </a:p>
        </p:txBody>
      </p:sp>
      <p:sp>
        <p:nvSpPr>
          <p:cNvPr id="132" name="Google Shape;132;g25c4f0f0e42_0_56"/>
          <p:cNvSpPr txBox="1"/>
          <p:nvPr/>
        </p:nvSpPr>
        <p:spPr>
          <a:xfrm>
            <a:off x="582625" y="4756275"/>
            <a:ext cx="649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2. ［新規作成］ をクリックします。</a:t>
            </a:r>
            <a:endParaRPr sz="1400" b="0" i="0" u="none" strike="noStrike" cap="none">
              <a:solidFill>
                <a:srgbClr val="000000"/>
              </a:solidFill>
              <a:latin typeface="Arial"/>
              <a:ea typeface="Arial"/>
              <a:cs typeface="Arial"/>
              <a:sym typeface="Arial"/>
            </a:endParaRPr>
          </a:p>
        </p:txBody>
      </p:sp>
      <p:pic>
        <p:nvPicPr>
          <p:cNvPr id="133" name="Google Shape;133;g25c4f0f0e42_0_56"/>
          <p:cNvPicPr preferRelativeResize="0"/>
          <p:nvPr/>
        </p:nvPicPr>
        <p:blipFill rotWithShape="1">
          <a:blip r:embed="rId4">
            <a:alphaModFix/>
          </a:blip>
          <a:srcRect/>
          <a:stretch/>
        </p:blipFill>
        <p:spPr>
          <a:xfrm>
            <a:off x="577000" y="5156475"/>
            <a:ext cx="5700822" cy="1477825"/>
          </a:xfrm>
          <a:prstGeom prst="rect">
            <a:avLst/>
          </a:prstGeom>
          <a:noFill/>
          <a:ln>
            <a:noFill/>
          </a:ln>
        </p:spPr>
      </p:pic>
      <p:pic>
        <p:nvPicPr>
          <p:cNvPr id="134" name="Google Shape;134;g25c4f0f0e42_0_56"/>
          <p:cNvPicPr preferRelativeResize="0"/>
          <p:nvPr/>
        </p:nvPicPr>
        <p:blipFill rotWithShape="1">
          <a:blip r:embed="rId5">
            <a:alphaModFix/>
          </a:blip>
          <a:srcRect/>
          <a:stretch/>
        </p:blipFill>
        <p:spPr>
          <a:xfrm>
            <a:off x="799050" y="7681150"/>
            <a:ext cx="2761126" cy="2826200"/>
          </a:xfrm>
          <a:prstGeom prst="rect">
            <a:avLst/>
          </a:prstGeom>
          <a:noFill/>
          <a:ln>
            <a:noFill/>
          </a:ln>
        </p:spPr>
      </p:pic>
      <p:sp>
        <p:nvSpPr>
          <p:cNvPr id="135" name="Google Shape;135;g25c4f0f0e42_0_56"/>
          <p:cNvSpPr txBox="1"/>
          <p:nvPr/>
        </p:nvSpPr>
        <p:spPr>
          <a:xfrm>
            <a:off x="4036525" y="7802150"/>
            <a:ext cx="34266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※読み込みの際には必ず一定以上の基準を満たしたPDFファイルである必要がございます。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例として、白黒モードで取り込んだデータに関しては電子帳簿保存法の要件を満たさないため登録ができません。</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詳しい要件についてはこちらをご覧ください。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a:t>
            </a:r>
            <a:r>
              <a:rPr lang="ja-JP" sz="1400" b="0" i="0" u="sng" strike="noStrike" cap="none">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国税庁HP　適用要件</a:t>
            </a:r>
            <a:r>
              <a:rPr lang="ja-JP" sz="1400" b="0" i="0" u="none" strike="noStrike" cap="none">
                <a:solidFill>
                  <a:srgbClr val="000000"/>
                </a:solidFill>
                <a:latin typeface="Arial"/>
                <a:ea typeface="Arial"/>
                <a:cs typeface="Arial"/>
                <a:sym typeface="Arial"/>
              </a:rPr>
              <a:t>（外部サイト）</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5c4f0f0e42_0_69"/>
          <p:cNvSpPr txBox="1">
            <a:spLocks noGrp="1"/>
          </p:cNvSpPr>
          <p:nvPr>
            <p:ph type="title"/>
          </p:nvPr>
        </p:nvSpPr>
        <p:spPr>
          <a:xfrm>
            <a:off x="677292" y="524202"/>
            <a:ext cx="6424200" cy="49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endParaRPr/>
          </a:p>
        </p:txBody>
      </p:sp>
      <p:sp>
        <p:nvSpPr>
          <p:cNvPr id="142" name="Google Shape;142;g25c4f0f0e42_0_69"/>
          <p:cNvSpPr txBox="1">
            <a:spLocks noGrp="1"/>
          </p:cNvSpPr>
          <p:nvPr>
            <p:ph type="sldNum" idx="12"/>
          </p:nvPr>
        </p:nvSpPr>
        <p:spPr>
          <a:xfrm>
            <a:off x="5639702" y="10350013"/>
            <a:ext cx="1747800" cy="420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7</a:t>
            </a:fld>
            <a:endParaRPr/>
          </a:p>
        </p:txBody>
      </p:sp>
      <p:pic>
        <p:nvPicPr>
          <p:cNvPr id="143" name="Google Shape;143;g25c4f0f0e42_0_69"/>
          <p:cNvPicPr preferRelativeResize="0"/>
          <p:nvPr/>
        </p:nvPicPr>
        <p:blipFill rotWithShape="1">
          <a:blip r:embed="rId3">
            <a:alphaModFix/>
          </a:blip>
          <a:srcRect/>
          <a:stretch/>
        </p:blipFill>
        <p:spPr>
          <a:xfrm>
            <a:off x="634737" y="2564725"/>
            <a:ext cx="4360926" cy="3403824"/>
          </a:xfrm>
          <a:prstGeom prst="rect">
            <a:avLst/>
          </a:prstGeom>
          <a:noFill/>
          <a:ln>
            <a:noFill/>
          </a:ln>
        </p:spPr>
      </p:pic>
      <p:sp>
        <p:nvSpPr>
          <p:cNvPr id="144" name="Google Shape;144;g25c4f0f0e42_0_69"/>
          <p:cNvSpPr txBox="1"/>
          <p:nvPr/>
        </p:nvSpPr>
        <p:spPr>
          <a:xfrm>
            <a:off x="644463" y="1935925"/>
            <a:ext cx="6493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取込みを行っていただいたファイルは、伝票作成時に表示される一覧に追加され選択を行うことが可能です。</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5c4f0f0e42_0_80"/>
          <p:cNvSpPr txBox="1">
            <a:spLocks noGrp="1"/>
          </p:cNvSpPr>
          <p:nvPr>
            <p:ph type="sldNum" idx="12"/>
          </p:nvPr>
        </p:nvSpPr>
        <p:spPr>
          <a:xfrm>
            <a:off x="5639702" y="10350013"/>
            <a:ext cx="1747800" cy="420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8</a:t>
            </a:fld>
            <a:endParaRPr/>
          </a:p>
        </p:txBody>
      </p:sp>
      <p:sp>
        <p:nvSpPr>
          <p:cNvPr id="151" name="Google Shape;151;g25c4f0f0e42_0_80"/>
          <p:cNvSpPr txBox="1"/>
          <p:nvPr/>
        </p:nvSpPr>
        <p:spPr>
          <a:xfrm>
            <a:off x="608300" y="1689750"/>
            <a:ext cx="649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1. メニューアイコン＞［電子取引証票ファイル管理］ をクリックします。</a:t>
            </a:r>
            <a:endParaRPr sz="1400" b="0" i="0" u="none" strike="noStrike" cap="none">
              <a:solidFill>
                <a:srgbClr val="000000"/>
              </a:solidFill>
              <a:latin typeface="Arial"/>
              <a:ea typeface="Arial"/>
              <a:cs typeface="Arial"/>
              <a:sym typeface="Arial"/>
            </a:endParaRPr>
          </a:p>
        </p:txBody>
      </p:sp>
      <p:pic>
        <p:nvPicPr>
          <p:cNvPr id="152" name="Google Shape;152;g25c4f0f0e42_0_80"/>
          <p:cNvPicPr preferRelativeResize="0"/>
          <p:nvPr/>
        </p:nvPicPr>
        <p:blipFill rotWithShape="1">
          <a:blip r:embed="rId3">
            <a:alphaModFix/>
          </a:blip>
          <a:srcRect/>
          <a:stretch/>
        </p:blipFill>
        <p:spPr>
          <a:xfrm>
            <a:off x="586875" y="2128425"/>
            <a:ext cx="4872575" cy="2343725"/>
          </a:xfrm>
          <a:prstGeom prst="rect">
            <a:avLst/>
          </a:prstGeom>
          <a:noFill/>
          <a:ln>
            <a:noFill/>
          </a:ln>
        </p:spPr>
      </p:pic>
      <p:sp>
        <p:nvSpPr>
          <p:cNvPr id="153" name="Google Shape;153;g25c4f0f0e42_0_80"/>
          <p:cNvSpPr txBox="1"/>
          <p:nvPr/>
        </p:nvSpPr>
        <p:spPr>
          <a:xfrm>
            <a:off x="509925" y="6864125"/>
            <a:ext cx="6493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3. </a:t>
            </a:r>
            <a:r>
              <a:rPr lang="ja-JP" sz="1400" b="0" i="0" u="none" strike="noStrike" cap="none">
                <a:solidFill>
                  <a:schemeClr val="dk1"/>
                </a:solidFill>
                <a:latin typeface="Arial"/>
                <a:ea typeface="Arial"/>
                <a:cs typeface="Arial"/>
                <a:sym typeface="Arial"/>
              </a:rPr>
              <a:t>取込ファイルに、該当のファイルをアップロードし、</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必要事項を記入して［登録］ボタンを押してください。</a:t>
            </a:r>
            <a:endParaRPr sz="1400" b="0" i="0" u="none" strike="noStrike" cap="none">
              <a:solidFill>
                <a:srgbClr val="000000"/>
              </a:solidFill>
              <a:latin typeface="Arial"/>
              <a:ea typeface="Arial"/>
              <a:cs typeface="Arial"/>
              <a:sym typeface="Arial"/>
            </a:endParaRPr>
          </a:p>
        </p:txBody>
      </p:sp>
      <p:pic>
        <p:nvPicPr>
          <p:cNvPr id="154" name="Google Shape;154;g25c4f0f0e42_0_80"/>
          <p:cNvPicPr preferRelativeResize="0"/>
          <p:nvPr/>
        </p:nvPicPr>
        <p:blipFill rotWithShape="1">
          <a:blip r:embed="rId4">
            <a:alphaModFix/>
          </a:blip>
          <a:srcRect/>
          <a:stretch/>
        </p:blipFill>
        <p:spPr>
          <a:xfrm>
            <a:off x="733425" y="7529500"/>
            <a:ext cx="3242326" cy="2749951"/>
          </a:xfrm>
          <a:prstGeom prst="rect">
            <a:avLst/>
          </a:prstGeom>
          <a:noFill/>
          <a:ln>
            <a:noFill/>
          </a:ln>
        </p:spPr>
      </p:pic>
      <p:sp>
        <p:nvSpPr>
          <p:cNvPr id="155" name="Google Shape;155;g25c4f0f0e42_0_80"/>
          <p:cNvSpPr txBox="1"/>
          <p:nvPr/>
        </p:nvSpPr>
        <p:spPr>
          <a:xfrm>
            <a:off x="512300" y="4681300"/>
            <a:ext cx="649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2. ［新規作成］ をクリックします。</a:t>
            </a:r>
            <a:endParaRPr sz="1400" b="0" i="0" u="none" strike="noStrike" cap="none">
              <a:solidFill>
                <a:srgbClr val="000000"/>
              </a:solidFill>
              <a:latin typeface="Arial"/>
              <a:ea typeface="Arial"/>
              <a:cs typeface="Arial"/>
              <a:sym typeface="Arial"/>
            </a:endParaRPr>
          </a:p>
        </p:txBody>
      </p:sp>
      <p:pic>
        <p:nvPicPr>
          <p:cNvPr id="156" name="Google Shape;156;g25c4f0f0e42_0_80"/>
          <p:cNvPicPr preferRelativeResize="0"/>
          <p:nvPr/>
        </p:nvPicPr>
        <p:blipFill rotWithShape="1">
          <a:blip r:embed="rId5">
            <a:alphaModFix/>
          </a:blip>
          <a:srcRect/>
          <a:stretch/>
        </p:blipFill>
        <p:spPr>
          <a:xfrm>
            <a:off x="555012" y="5081500"/>
            <a:ext cx="6112150" cy="1599950"/>
          </a:xfrm>
          <a:prstGeom prst="rect">
            <a:avLst/>
          </a:prstGeom>
          <a:noFill/>
          <a:ln>
            <a:noFill/>
          </a:ln>
        </p:spPr>
      </p:pic>
      <p:sp>
        <p:nvSpPr>
          <p:cNvPr id="157" name="Google Shape;157;g25c4f0f0e42_0_80"/>
          <p:cNvSpPr txBox="1"/>
          <p:nvPr/>
        </p:nvSpPr>
        <p:spPr>
          <a:xfrm>
            <a:off x="613313" y="690958"/>
            <a:ext cx="6424200" cy="718145"/>
          </a:xfrm>
          <a:prstGeom prst="rect">
            <a:avLst/>
          </a:prstGeom>
          <a:noFill/>
          <a:ln>
            <a:noFill/>
          </a:ln>
        </p:spPr>
        <p:txBody>
          <a:bodyPr spcFirstLastPara="1" wrap="square" lIns="0" tIns="0" rIns="0" bIns="0" anchor="t" anchorCtr="0">
            <a:spAutoFit/>
          </a:bodyPr>
          <a:lstStyle/>
          <a:p>
            <a:pPr marL="0" marR="0" lvl="0" indent="0" algn="l" rtl="0">
              <a:lnSpc>
                <a:spcPct val="98571"/>
              </a:lnSpc>
              <a:spcBef>
                <a:spcPts val="0"/>
              </a:spcBef>
              <a:spcAft>
                <a:spcPts val="0"/>
              </a:spcAft>
              <a:buClr>
                <a:srgbClr val="000000"/>
              </a:buClr>
              <a:buSzPts val="1400"/>
              <a:buFont typeface="Arial"/>
              <a:buNone/>
            </a:pPr>
            <a:r>
              <a:rPr lang="ja-JP" sz="2800" b="1" i="0" u="none" strike="noStrike" cap="none">
                <a:solidFill>
                  <a:srgbClr val="414042"/>
                </a:solidFill>
                <a:latin typeface="Arial"/>
                <a:ea typeface="Arial"/>
                <a:cs typeface="Arial"/>
                <a:sym typeface="Arial"/>
              </a:rPr>
              <a:t>電子取引データの登録方法</a:t>
            </a:r>
            <a:br>
              <a:rPr lang="ja-JP" sz="2800" b="1" i="0" u="none" strike="noStrike" cap="none">
                <a:solidFill>
                  <a:srgbClr val="414042"/>
                </a:solidFill>
                <a:latin typeface="Arial"/>
                <a:ea typeface="Arial"/>
                <a:cs typeface="Arial"/>
                <a:sym typeface="Arial"/>
              </a:rPr>
            </a:br>
            <a:r>
              <a:rPr lang="ja-JP" sz="1600" b="0" i="0" u="none" strike="noStrike" cap="none">
                <a:solidFill>
                  <a:srgbClr val="414042"/>
                </a:solidFill>
                <a:latin typeface="Arial"/>
                <a:ea typeface="Arial"/>
                <a:cs typeface="Arial"/>
                <a:sym typeface="Arial"/>
              </a:rPr>
              <a:t>（電子取引データ＝電子データで受領した領収書・請求書など）</a:t>
            </a:r>
            <a:endParaRPr sz="2800" b="0" i="0" u="none" strike="noStrike" cap="none">
              <a:solidFill>
                <a:srgbClr val="41404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1985</Words>
  <Application>Microsoft Macintosh PowerPoint</Application>
  <PresentationFormat>ユーザー設定</PresentationFormat>
  <Paragraphs>196</Paragraphs>
  <Slides>21</Slides>
  <Notes>21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Meiryo</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証票の登録について</vt:lpstr>
      <vt:lpstr>PowerPoint プレゼンテーション</vt:lpstr>
      <vt:lpstr>スキャナ保存データの登録方法 （スキャナ保存データ＝紙で受領したレシート・領収書など）</vt:lpstr>
      <vt:lpstr>PowerPoint プレゼンテーション</vt:lpstr>
      <vt:lpstr>PowerPoint プレゼンテーション</vt:lpstr>
      <vt:lpstr>HRMOS経費アプリでの レシート・領収書のアップロード方法</vt:lpstr>
      <vt:lpstr>PowerPoint プレゼンテーション</vt:lpstr>
      <vt:lpstr>PowerPoint プレゼンテーション</vt:lpstr>
      <vt:lpstr>PowerPoint プレゼンテーション</vt:lpstr>
      <vt:lpstr>伝票起票方法</vt:lpstr>
      <vt:lpstr>PowerPoint プレゼンテーション</vt:lpstr>
      <vt:lpstr>PowerPoint プレゼンテーション</vt:lpstr>
      <vt:lpstr>PowerPoint プレゼンテーション</vt:lpstr>
      <vt:lpstr>PowerPoint プレゼンテーション</vt:lpstr>
      <vt:lpstr>ICカードの履歴を活用した 伝票起票方法</vt:lpstr>
      <vt:lpstr>ICカードの履歴を活用した 伝票起票方法（続き）</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田部井 聖佳</dc:creator>
  <cp:lastModifiedBy>riko ogasawara</cp:lastModifiedBy>
  <cp:revision>1</cp:revision>
  <dcterms:created xsi:type="dcterms:W3CDTF">2018-06-14T09:53:03Z</dcterms:created>
  <dcterms:modified xsi:type="dcterms:W3CDTF">2026-01-21T01:55:47Z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2018-06-14T00:00:00Z</vt:filetime>
  </property>
  <property fmtid="{D5CDD505-2E9C-101B-9397-08002B2CF9AE}" pid="3" name="Creator">
    <vt:lpwstr>Adobe Illustrator CC 2017 (Macintosh)</vt:lpwstr>
  </property>
  <property fmtid="{D5CDD505-2E9C-101B-9397-08002B2CF9AE}" pid="4" name="LastSaved">
    <vt:filetime>2018-06-14T00:00:00Z</vt:filetime>
  </property>
</Properties>
</file>