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909300" cx="77724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31">
          <p15:clr>
            <a:srgbClr val="A4A3A4"/>
          </p15:clr>
        </p15:guide>
        <p15:guide id="2" pos="543">
          <p15:clr>
            <a:srgbClr val="A4A3A4"/>
          </p15:clr>
        </p15:guide>
        <p15:guide id="3" pos="4308">
          <p15:clr>
            <a:srgbClr val="A4A3A4"/>
          </p15:clr>
        </p15:guide>
        <p15:guide id="4" orient="horz" pos="851">
          <p15:clr>
            <a:srgbClr val="A4A3A4"/>
          </p15:clr>
        </p15:guide>
        <p15:guide id="5" orient="horz" pos="460">
          <p15:clr>
            <a:srgbClr val="A4A3A4"/>
          </p15:clr>
        </p15:guide>
        <p15:guide id="6" orient="horz" pos="669">
          <p15:clr>
            <a:srgbClr val="A4A3A4"/>
          </p15:clr>
        </p15:guide>
        <p15:guide id="7" orient="horz" pos="1667">
          <p15:clr>
            <a:srgbClr val="A4A3A4"/>
          </p15:clr>
        </p15:guide>
        <p15:guide id="8" orient="horz" pos="1780">
          <p15:clr>
            <a:srgbClr val="A4A3A4"/>
          </p15:clr>
        </p15:guide>
        <p15:guide id="9" orient="horz" pos="1985">
          <p15:clr>
            <a:srgbClr val="A4A3A4"/>
          </p15:clr>
        </p15:guide>
        <p15:guide id="10" orient="horz" pos="3413">
          <p15:clr>
            <a:srgbClr val="A4A3A4"/>
          </p15:clr>
        </p15:guide>
        <p15:guide id="11" pos="634">
          <p15:clr>
            <a:srgbClr val="A4A3A4"/>
          </p15:clr>
        </p15:guide>
        <p15:guide id="12" pos="4262">
          <p15:clr>
            <a:srgbClr val="A4A3A4"/>
          </p15:clr>
        </p15:guide>
      </p15:sldGuideLst>
    </p:ext>
    <p:ext uri="{2D200454-40CA-4A62-9FC3-DE9A4176ACB9}">
      <p15:notesGuideLst>
        <p15:guide id="1" orient="horz" pos="3108">
          <p15:clr>
            <a:srgbClr val="A4A3A4"/>
          </p15:clr>
        </p15:guide>
        <p15:guide id="2" pos="2122">
          <p15:clr>
            <a:srgbClr val="A4A3A4"/>
          </p15:clr>
        </p15:guide>
      </p15:notesGuideLst>
    </p:ext>
    <p:ext uri="GoogleSlidesCustomDataVersion2">
      <go:slidesCustomData xmlns:go="http://customooxmlschemas.google.com/" r:id="rId16" roundtripDataSignature="AMtx7mjrBrRnw3PmK8qbrVz9JKi1rx27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31" orient="horz"/>
        <p:guide pos="543"/>
        <p:guide pos="4308"/>
        <p:guide pos="851" orient="horz"/>
        <p:guide pos="460" orient="horz"/>
        <p:guide pos="669" orient="horz"/>
        <p:guide pos="1667" orient="horz"/>
        <p:guide pos="1780" orient="horz"/>
        <p:guide pos="1985" orient="horz"/>
        <p:guide pos="3413" orient="horz"/>
        <p:guide pos="634"/>
        <p:guide pos="4262"/>
      </p:guideLst>
    </p:cSldViewPr>
  </p:slideViewPr>
  <p:notesViewPr>
    <p:cSldViewPr snapToGrid="0">
      <p:cViewPr varScale="1">
        <p:scale>
          <a:sx n="100" d="100"/>
          <a:sy n="100" d="100"/>
        </p:scale>
        <p:origin x="0" y="0"/>
      </p:cViewPr>
      <p:guideLst>
        <p:guide pos="3108" orient="horz"/>
        <p:guide pos="2122"/>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9381" cy="493890"/>
          </a:xfrm>
          <a:prstGeom prst="rect">
            <a:avLst/>
          </a:prstGeom>
          <a:noFill/>
          <a:ln>
            <a:noFill/>
          </a:ln>
        </p:spPr>
        <p:txBody>
          <a:bodyPr anchorCtr="0" anchor="t" bIns="40625" lIns="81250" spcFirstLastPara="1" rIns="81250" wrap="square" tIns="40625">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007" y="0"/>
            <a:ext cx="2919381" cy="493890"/>
          </a:xfrm>
          <a:prstGeom prst="rect">
            <a:avLst/>
          </a:prstGeom>
          <a:noFill/>
          <a:ln>
            <a:noFill/>
          </a:ln>
        </p:spPr>
        <p:txBody>
          <a:bodyPr anchorCtr="0" anchor="t" bIns="40625" lIns="81250" spcFirstLastPara="1" rIns="81250" wrap="square" tIns="40625">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2423"/>
            <a:ext cx="2919381" cy="493890"/>
          </a:xfrm>
          <a:prstGeom prst="rect">
            <a:avLst/>
          </a:prstGeom>
          <a:noFill/>
          <a:ln>
            <a:noFill/>
          </a:ln>
        </p:spPr>
        <p:txBody>
          <a:bodyPr anchorCtr="0" anchor="b" bIns="40625" lIns="81250" spcFirstLastPara="1" rIns="81250" wrap="square" tIns="40625">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ja-JP"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1: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23" name="Google Shape;23;p1:notes"/>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3: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170" name="Google Shape;170;p13:notes"/>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2: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2: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35" name="Google Shape;35;p2:notes"/>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4: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4: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44" name="Google Shape;44;p4:notes"/>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62" name="Google Shape;62;p3: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c25090611b_2_14: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1c25090611b_2_14: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75" name="Google Shape;75;g1c25090611b_2_14:notes"/>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5: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102" name="Google Shape;102;p5:notes"/>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120" name="Google Shape;120;p7: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6: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135" name="Google Shape;135;p6:notes"/>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2182813" y="1233488"/>
            <a:ext cx="2370137"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2:notes"/>
          <p:cNvSpPr txBox="1"/>
          <p:nvPr>
            <p:ph idx="1" type="body"/>
          </p:nvPr>
        </p:nvSpPr>
        <p:spPr>
          <a:xfrm>
            <a:off x="674127" y="4747949"/>
            <a:ext cx="5387510" cy="3885076"/>
          </a:xfrm>
          <a:prstGeom prst="rect">
            <a:avLst/>
          </a:prstGeom>
          <a:noFill/>
          <a:ln>
            <a:noFill/>
          </a:ln>
        </p:spPr>
        <p:txBody>
          <a:bodyPr anchorCtr="0" anchor="t" bIns="40625" lIns="81250" spcFirstLastPara="1" rIns="81250" wrap="square" tIns="40625">
            <a:noAutofit/>
          </a:bodyPr>
          <a:lstStyle/>
          <a:p>
            <a:pPr indent="0" lvl="0" marL="0" rtl="0" algn="l">
              <a:lnSpc>
                <a:spcPct val="100000"/>
              </a:lnSpc>
              <a:spcBef>
                <a:spcPts val="0"/>
              </a:spcBef>
              <a:spcAft>
                <a:spcPts val="0"/>
              </a:spcAft>
              <a:buSzPts val="1400"/>
              <a:buNone/>
            </a:pPr>
            <a:r>
              <a:t/>
            </a:r>
            <a:endParaRPr/>
          </a:p>
        </p:txBody>
      </p:sp>
      <p:sp>
        <p:nvSpPr>
          <p:cNvPr id="154" name="Google Shape;154;p12:notes"/>
          <p:cNvSpPr txBox="1"/>
          <p:nvPr>
            <p:ph idx="12" type="sldNum"/>
          </p:nvPr>
        </p:nvSpPr>
        <p:spPr>
          <a:xfrm>
            <a:off x="3815007" y="9372423"/>
            <a:ext cx="2919381" cy="493890"/>
          </a:xfrm>
          <a:prstGeom prst="rect">
            <a:avLst/>
          </a:prstGeom>
          <a:noFill/>
          <a:ln>
            <a:noFill/>
          </a:ln>
        </p:spPr>
        <p:txBody>
          <a:bodyPr anchorCtr="0" anchor="b" bIns="40625" lIns="81250" spcFirstLastPara="1" rIns="81250" wrap="square" tIns="40625">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4" name="Shape 14"/>
        <p:cNvGrpSpPr/>
        <p:nvPr/>
      </p:nvGrpSpPr>
      <p:grpSpPr>
        <a:xfrm>
          <a:off x="0" y="0"/>
          <a:ext cx="0" cy="0"/>
          <a:chOff x="0" y="0"/>
          <a:chExt cx="0" cy="0"/>
        </a:xfrm>
      </p:grpSpPr>
      <p:sp>
        <p:nvSpPr>
          <p:cNvPr id="15" name="Google Shape;15;p10"/>
          <p:cNvSpPr txBox="1"/>
          <p:nvPr>
            <p:ph idx="12" type="sldNum"/>
          </p:nvPr>
        </p:nvSpPr>
        <p:spPr>
          <a:xfrm>
            <a:off x="5639702" y="10350013"/>
            <a:ext cx="1747838" cy="4208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descr="ロゴ&#10;&#10;AI 生成コンテンツは誤りを含む可能性があります。" id="16" name="Google Shape;16;p10"/>
          <p:cNvPicPr preferRelativeResize="0"/>
          <p:nvPr/>
        </p:nvPicPr>
        <p:blipFill rotWithShape="1">
          <a:blip r:embed="rId2">
            <a:alphaModFix/>
          </a:blip>
          <a:srcRect b="0" l="0" r="0" t="0"/>
          <a:stretch/>
        </p:blipFill>
        <p:spPr>
          <a:xfrm>
            <a:off x="530948" y="3940546"/>
            <a:ext cx="3784199" cy="83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sp>
        <p:nvSpPr>
          <p:cNvPr id="18" name="Google Shape;18;p11"/>
          <p:cNvSpPr txBox="1"/>
          <p:nvPr>
            <p:ph type="title"/>
          </p:nvPr>
        </p:nvSpPr>
        <p:spPr>
          <a:xfrm>
            <a:off x="677292" y="524202"/>
            <a:ext cx="6424165" cy="87693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3200">
                <a:solidFill>
                  <a:srgbClr val="41404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2" type="sldNum"/>
          </p:nvPr>
        </p:nvSpPr>
        <p:spPr>
          <a:xfrm>
            <a:off x="5639702" y="10350013"/>
            <a:ext cx="1747838" cy="42087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457200" y="463550"/>
            <a:ext cx="6858000" cy="9982200"/>
          </a:xfrm>
          <a:prstGeom prst="rect">
            <a:avLst/>
          </a:prstGeom>
          <a:noFill/>
          <a:ln>
            <a:noFill/>
          </a:ln>
        </p:spPr>
      </p:pic>
      <p:sp>
        <p:nvSpPr>
          <p:cNvPr id="11" name="Google Shape;11;p9"/>
          <p:cNvSpPr txBox="1"/>
          <p:nvPr>
            <p:ph type="title"/>
          </p:nvPr>
        </p:nvSpPr>
        <p:spPr>
          <a:xfrm>
            <a:off x="677292" y="524202"/>
            <a:ext cx="6424165" cy="492443"/>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3200" u="none" cap="none" strike="noStrike">
                <a:solidFill>
                  <a:srgbClr val="41404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9"/>
          <p:cNvSpPr txBox="1"/>
          <p:nvPr>
            <p:ph idx="12" type="sldNum"/>
          </p:nvPr>
        </p:nvSpPr>
        <p:spPr>
          <a:xfrm>
            <a:off x="5639702" y="10350013"/>
            <a:ext cx="1747838" cy="42087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
        <p:nvSpPr>
          <p:cNvPr id="13" name="Google Shape;13;p9"/>
          <p:cNvSpPr txBox="1"/>
          <p:nvPr/>
        </p:nvSpPr>
        <p:spPr>
          <a:xfrm>
            <a:off x="1138482" y="10555443"/>
            <a:ext cx="3819939" cy="21544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ja-JP" sz="800" u="none" cap="none" strike="noStrike">
                <a:solidFill>
                  <a:srgbClr val="373737"/>
                </a:solidFill>
                <a:latin typeface="Meiryo"/>
                <a:ea typeface="Meiryo"/>
                <a:cs typeface="Meiryo"/>
                <a:sym typeface="Meiryo"/>
              </a:rPr>
              <a:t>© Bizreach Co.,Ltd. All Rights Reserved.</a:t>
            </a:r>
            <a:endParaRPr b="0" i="0" sz="18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hyperlink" Target="https://support.ekeihi.net/hc/ja/articles/23689833363865" TargetMode="External"/><Relationship Id="rId7" Type="http://schemas.openxmlformats.org/officeDocument/2006/relationships/hyperlink" Target="https://support.ekeihi.net/hc/ja/articles/23689861119001" TargetMode="External"/><Relationship Id="rId8"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5" Type="http://schemas.openxmlformats.org/officeDocument/2006/relationships/slide" Target="/ppt/slides/slide6.xml"/><Relationship Id="rId6"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1"/>
          <p:cNvSpPr txBox="1"/>
          <p:nvPr/>
        </p:nvSpPr>
        <p:spPr>
          <a:xfrm>
            <a:off x="552701" y="5352175"/>
            <a:ext cx="7219800" cy="1010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200"/>
              <a:buFont typeface="Arial"/>
              <a:buNone/>
            </a:pPr>
            <a:r>
              <a:rPr b="0" i="0" lang="ja-JP" sz="3200" u="none" cap="none" strike="noStrike">
                <a:solidFill>
                  <a:schemeClr val="dk1"/>
                </a:solidFill>
                <a:latin typeface="Meiryo"/>
                <a:ea typeface="Meiryo"/>
                <a:cs typeface="Meiryo"/>
                <a:sym typeface="Meiryo"/>
              </a:rPr>
              <a:t>基本操作マニュアル</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3200"/>
              <a:buFont typeface="Arial"/>
              <a:buNone/>
            </a:pPr>
            <a:r>
              <a:rPr b="0" i="0" lang="ja-JP" sz="3200" u="none" cap="none" strike="noStrike">
                <a:solidFill>
                  <a:schemeClr val="dk1"/>
                </a:solidFill>
                <a:latin typeface="Meiryo"/>
                <a:ea typeface="Meiryo"/>
                <a:cs typeface="Meiryo"/>
                <a:sym typeface="Meiryo"/>
              </a:rPr>
              <a:t>（HRMOS経費利用の事前準備）</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flipH="1" rot="10800000">
            <a:off x="330357" y="5005599"/>
            <a:ext cx="5125854" cy="45600"/>
          </a:xfrm>
          <a:custGeom>
            <a:rect b="b" l="l" r="r" t="t"/>
            <a:pathLst>
              <a:path extrusionOk="0" h="120000" w="4142104">
                <a:moveTo>
                  <a:pt x="0" y="0"/>
                </a:moveTo>
                <a:lnTo>
                  <a:pt x="4141825" y="0"/>
                </a:lnTo>
              </a:path>
            </a:pathLst>
          </a:custGeom>
          <a:noFill/>
          <a:ln cap="flat" cmpd="sng" w="12700">
            <a:solidFill>
              <a:srgbClr val="255D8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eiryo"/>
              <a:ea typeface="Meiryo"/>
              <a:cs typeface="Meiryo"/>
              <a:sym typeface="Meiryo"/>
            </a:endParaRPr>
          </a:p>
        </p:txBody>
      </p:sp>
      <p:pic>
        <p:nvPicPr>
          <p:cNvPr descr="コンピューターのスクリーンショット&#10;&#10;自動的に生成された説明" id="27" name="Google Shape;27;p1"/>
          <p:cNvPicPr preferRelativeResize="0"/>
          <p:nvPr/>
        </p:nvPicPr>
        <p:blipFill rotWithShape="1">
          <a:blip r:embed="rId3">
            <a:alphaModFix/>
          </a:blip>
          <a:srcRect b="0" l="0" r="0" t="0"/>
          <a:stretch/>
        </p:blipFill>
        <p:spPr>
          <a:xfrm>
            <a:off x="2799585" y="6786623"/>
            <a:ext cx="6758943" cy="3956819"/>
          </a:xfrm>
          <a:prstGeom prst="rect">
            <a:avLst/>
          </a:prstGeom>
          <a:noFill/>
          <a:ln>
            <a:noFill/>
          </a:ln>
        </p:spPr>
      </p:pic>
      <p:grpSp>
        <p:nvGrpSpPr>
          <p:cNvPr id="28" name="Google Shape;28;p1"/>
          <p:cNvGrpSpPr/>
          <p:nvPr/>
        </p:nvGrpSpPr>
        <p:grpSpPr>
          <a:xfrm>
            <a:off x="1579418" y="7133486"/>
            <a:ext cx="1588353" cy="3179036"/>
            <a:chOff x="4839478" y="-237132"/>
            <a:chExt cx="2351032" cy="4705511"/>
          </a:xfrm>
        </p:grpSpPr>
        <p:pic>
          <p:nvPicPr>
            <p:cNvPr descr="グラフィカル ユーザー インターフェイス, アプリケーション&#10;&#10;AI 生成コンテンツは誤りを含む可能性があります。" id="29" name="Google Shape;29;p1"/>
            <p:cNvPicPr preferRelativeResize="0"/>
            <p:nvPr/>
          </p:nvPicPr>
          <p:blipFill rotWithShape="1">
            <a:blip r:embed="rId4">
              <a:alphaModFix/>
            </a:blip>
            <a:srcRect b="0" l="0" r="0" t="0"/>
            <a:stretch/>
          </p:blipFill>
          <p:spPr>
            <a:xfrm>
              <a:off x="5019439" y="0"/>
              <a:ext cx="1994453" cy="4318656"/>
            </a:xfrm>
            <a:prstGeom prst="rect">
              <a:avLst/>
            </a:prstGeom>
            <a:noFill/>
            <a:ln>
              <a:noFill/>
            </a:ln>
          </p:spPr>
        </p:pic>
        <p:pic>
          <p:nvPicPr>
            <p:cNvPr descr="テキスト が含まれている画像&#10;&#10;AI 生成コンテンツは誤りを含む可能性があります。" id="30" name="Google Shape;30;p1"/>
            <p:cNvPicPr preferRelativeResize="0"/>
            <p:nvPr/>
          </p:nvPicPr>
          <p:blipFill rotWithShape="1">
            <a:blip r:embed="rId5">
              <a:alphaModFix/>
            </a:blip>
            <a:srcRect b="6093" l="19195" r="18579" t="5792"/>
            <a:stretch/>
          </p:blipFill>
          <p:spPr>
            <a:xfrm>
              <a:off x="4839478" y="-237132"/>
              <a:ext cx="2351032" cy="4705511"/>
            </a:xfrm>
            <a:prstGeom prst="rect">
              <a:avLst/>
            </a:prstGeom>
            <a:noFill/>
            <a:ln>
              <a:noFill/>
            </a:ln>
          </p:spPr>
        </p:pic>
      </p:grpSp>
      <p:sp>
        <p:nvSpPr>
          <p:cNvPr id="31" name="Google Shape;31;p1"/>
          <p:cNvSpPr txBox="1"/>
          <p:nvPr>
            <p:ph idx="12" type="sldNum"/>
          </p:nvPr>
        </p:nvSpPr>
        <p:spPr>
          <a:xfrm>
            <a:off x="5639702" y="10350013"/>
            <a:ext cx="1747800" cy="420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p:nvPr>
            <p:ph idx="12" type="sldNum"/>
          </p:nvPr>
        </p:nvSpPr>
        <p:spPr>
          <a:xfrm>
            <a:off x="5632455" y="10389531"/>
            <a:ext cx="1747838" cy="407147"/>
          </a:xfrm>
          <a:prstGeom prst="roundRect">
            <a:avLst>
              <a:gd fmla="val 16667" name="adj"/>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173" name="Google Shape;173;p13"/>
          <p:cNvSpPr/>
          <p:nvPr/>
        </p:nvSpPr>
        <p:spPr>
          <a:xfrm>
            <a:off x="560914" y="647277"/>
            <a:ext cx="7108247"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2800" u="none" cap="none" strike="noStrike">
                <a:solidFill>
                  <a:srgbClr val="414042"/>
                </a:solidFill>
                <a:latin typeface="Meiryo"/>
                <a:ea typeface="Meiryo"/>
                <a:cs typeface="Meiryo"/>
                <a:sym typeface="Meiryo"/>
              </a:rPr>
              <a:t>ICカードリーダーアプリの初期設定</a:t>
            </a:r>
            <a:r>
              <a:rPr b="1" i="0" lang="ja-JP" sz="2000" u="none" cap="none" strike="noStrike">
                <a:solidFill>
                  <a:srgbClr val="414042"/>
                </a:solidFill>
                <a:latin typeface="Meiryo"/>
                <a:ea typeface="Meiryo"/>
                <a:cs typeface="Meiryo"/>
                <a:sym typeface="Meiryo"/>
              </a:rPr>
              <a:t>（続き）</a:t>
            </a:r>
            <a:endParaRPr b="0" i="0" sz="1200" u="none" cap="none" strike="noStrike">
              <a:solidFill>
                <a:srgbClr val="000000"/>
              </a:solidFill>
              <a:latin typeface="Meiryo"/>
              <a:ea typeface="Meiryo"/>
              <a:cs typeface="Meiryo"/>
              <a:sym typeface="Meiryo"/>
            </a:endParaRPr>
          </a:p>
        </p:txBody>
      </p:sp>
      <p:sp>
        <p:nvSpPr>
          <p:cNvPr id="174" name="Google Shape;174;p13"/>
          <p:cNvSpPr txBox="1"/>
          <p:nvPr/>
        </p:nvSpPr>
        <p:spPr>
          <a:xfrm>
            <a:off x="518579" y="1828632"/>
            <a:ext cx="7253822" cy="838661"/>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3. 「スキャンの準備ができました」という画面が表示されますので、</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　 ICカード（あるいはICカードを登録しているスマートフォン）を近づけます。</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　 「読み取りが完了しました」の表示が出たら、アプリとHRMOS経費アカウントの紐付け完了です。</a:t>
            </a:r>
            <a:endParaRPr b="0" i="0" sz="1200" u="none" cap="none" strike="noStrike">
              <a:solidFill>
                <a:schemeClr val="dk1"/>
              </a:solidFill>
              <a:latin typeface="Meiryo"/>
              <a:ea typeface="Meiryo"/>
              <a:cs typeface="Meiryo"/>
              <a:sym typeface="Meiryo"/>
            </a:endParaRPr>
          </a:p>
        </p:txBody>
      </p:sp>
      <p:pic>
        <p:nvPicPr>
          <p:cNvPr descr="グラフィカル ユーザー インターフェイス, アプリケーション&#10;&#10;AI 生成コンテンツは誤りを含む可能性があります。" id="175" name="Google Shape;175;p13"/>
          <p:cNvPicPr preferRelativeResize="0"/>
          <p:nvPr/>
        </p:nvPicPr>
        <p:blipFill rotWithShape="1">
          <a:blip r:embed="rId3">
            <a:alphaModFix/>
          </a:blip>
          <a:srcRect b="0" l="0" r="0" t="0"/>
          <a:stretch/>
        </p:blipFill>
        <p:spPr>
          <a:xfrm>
            <a:off x="779444" y="2691791"/>
            <a:ext cx="2630071" cy="4495586"/>
          </a:xfrm>
          <a:prstGeom prst="rect">
            <a:avLst/>
          </a:prstGeom>
          <a:noFill/>
          <a:ln>
            <a:noFill/>
          </a:ln>
        </p:spPr>
      </p:pic>
      <p:pic>
        <p:nvPicPr>
          <p:cNvPr descr="グラフィカル ユーザー インターフェイス, アプリケーション&#10;&#10;AI 生成コンテンツは誤りを含む可能性があります。" id="176" name="Google Shape;176;p13"/>
          <p:cNvPicPr preferRelativeResize="0"/>
          <p:nvPr/>
        </p:nvPicPr>
        <p:blipFill rotWithShape="1">
          <a:blip r:embed="rId4">
            <a:alphaModFix/>
          </a:blip>
          <a:srcRect b="0" l="0" r="0" t="0"/>
          <a:stretch/>
        </p:blipFill>
        <p:spPr>
          <a:xfrm>
            <a:off x="4401128" y="3871893"/>
            <a:ext cx="1930845" cy="3292054"/>
          </a:xfrm>
          <a:prstGeom prst="rect">
            <a:avLst/>
          </a:prstGeom>
          <a:noFill/>
          <a:ln>
            <a:noFill/>
          </a:ln>
        </p:spPr>
      </p:pic>
      <p:sp>
        <p:nvSpPr>
          <p:cNvPr id="177" name="Google Shape;177;p13"/>
          <p:cNvSpPr/>
          <p:nvPr/>
        </p:nvSpPr>
        <p:spPr>
          <a:xfrm>
            <a:off x="3716801" y="5682226"/>
            <a:ext cx="210089" cy="207293"/>
          </a:xfrm>
          <a:prstGeom prst="chevron">
            <a:avLst>
              <a:gd fmla="val 36125"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8" name="Google Shape;178;p13"/>
          <p:cNvSpPr/>
          <p:nvPr/>
        </p:nvSpPr>
        <p:spPr>
          <a:xfrm>
            <a:off x="3882591" y="5682226"/>
            <a:ext cx="210089" cy="207293"/>
          </a:xfrm>
          <a:prstGeom prst="chevron">
            <a:avLst>
              <a:gd fmla="val 36125"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グラフィカル ユーザー インターフェイス, テキスト, アプリケーション, チャットまたはテキスト メッセージ&#10;&#10;AI 生成コンテンツは誤りを含む可能性があります。" id="179" name="Google Shape;179;p13"/>
          <p:cNvPicPr preferRelativeResize="0"/>
          <p:nvPr/>
        </p:nvPicPr>
        <p:blipFill rotWithShape="1">
          <a:blip r:embed="rId5">
            <a:alphaModFix/>
          </a:blip>
          <a:srcRect b="0" l="0" r="0" t="0"/>
          <a:stretch/>
        </p:blipFill>
        <p:spPr>
          <a:xfrm rot="2194887">
            <a:off x="4291067" y="2711153"/>
            <a:ext cx="398188" cy="759364"/>
          </a:xfrm>
          <a:prstGeom prst="rect">
            <a:avLst/>
          </a:prstGeom>
          <a:noFill/>
          <a:ln>
            <a:noFill/>
          </a:ln>
        </p:spPr>
      </p:pic>
      <p:pic>
        <p:nvPicPr>
          <p:cNvPr descr="グラフィカル ユーザー インターフェイス, テキスト, アプリケーション, チャットまたはテキスト メッセージ&#10;&#10;AI 生成コンテンツは誤りを含む可能性があります。" id="180" name="Google Shape;180;p13"/>
          <p:cNvPicPr preferRelativeResize="0"/>
          <p:nvPr/>
        </p:nvPicPr>
        <p:blipFill rotWithShape="1">
          <a:blip r:embed="rId5">
            <a:alphaModFix/>
          </a:blip>
          <a:srcRect b="0" l="0" r="0" t="0"/>
          <a:stretch/>
        </p:blipFill>
        <p:spPr>
          <a:xfrm rot="2194887">
            <a:off x="5570890" y="2824129"/>
            <a:ext cx="398188" cy="759364"/>
          </a:xfrm>
          <a:prstGeom prst="rect">
            <a:avLst/>
          </a:prstGeom>
          <a:noFill/>
          <a:ln>
            <a:noFill/>
          </a:ln>
        </p:spPr>
      </p:pic>
      <p:sp>
        <p:nvSpPr>
          <p:cNvPr id="181" name="Google Shape;181;p13"/>
          <p:cNvSpPr/>
          <p:nvPr/>
        </p:nvSpPr>
        <p:spPr>
          <a:xfrm>
            <a:off x="769626" y="7927969"/>
            <a:ext cx="6197231" cy="1470161"/>
          </a:xfrm>
          <a:prstGeom prst="roundRect">
            <a:avLst>
              <a:gd fmla="val 6245" name="adj"/>
            </a:avLst>
          </a:prstGeom>
          <a:solidFill>
            <a:srgbClr val="F2F2F2"/>
          </a:solidFill>
          <a:ln>
            <a:noFill/>
          </a:ln>
        </p:spPr>
        <p:txBody>
          <a:bodyPr anchorCtr="0" anchor="ctr" bIns="45700" lIns="144000" spcFirstLastPara="1" rIns="91425" wrap="square" tIns="0">
            <a:noAutofit/>
          </a:bodyPr>
          <a:lstStyle/>
          <a:p>
            <a:pPr indent="0" lvl="0" marL="12700" marR="0" rtl="0" algn="l">
              <a:lnSpc>
                <a:spcPct val="134285"/>
              </a:lnSpc>
              <a:spcBef>
                <a:spcPts val="0"/>
              </a:spcBef>
              <a:spcAft>
                <a:spcPts val="0"/>
              </a:spcAft>
              <a:buClr>
                <a:srgbClr val="000000"/>
              </a:buClr>
              <a:buSzPts val="1200"/>
              <a:buFont typeface="Arial"/>
              <a:buNone/>
            </a:pPr>
            <a:r>
              <a:rPr b="0" i="0" lang="ja-JP" sz="1200" u="none" cap="none" strike="noStrike">
                <a:solidFill>
                  <a:srgbClr val="414042"/>
                </a:solidFill>
                <a:latin typeface="Meiryo"/>
                <a:ea typeface="Meiryo"/>
                <a:cs typeface="Meiryo"/>
                <a:sym typeface="Meiryo"/>
              </a:rPr>
              <a:t>初期設定以降のご利用方法の詳細マニュアルは、以下のURLにアクセスいただき、</a:t>
            </a:r>
            <a:endParaRPr b="0" i="0" sz="1200" u="none" cap="none" strike="noStrike">
              <a:solidFill>
                <a:srgbClr val="414042"/>
              </a:solidFill>
              <a:latin typeface="Meiryo"/>
              <a:ea typeface="Meiryo"/>
              <a:cs typeface="Meiryo"/>
              <a:sym typeface="Meiryo"/>
            </a:endParaRPr>
          </a:p>
          <a:p>
            <a:pPr indent="0" lvl="0" marL="12700" marR="0" rtl="0" algn="l">
              <a:lnSpc>
                <a:spcPct val="134285"/>
              </a:lnSpc>
              <a:spcBef>
                <a:spcPts val="0"/>
              </a:spcBef>
              <a:spcAft>
                <a:spcPts val="0"/>
              </a:spcAft>
              <a:buClr>
                <a:srgbClr val="000000"/>
              </a:buClr>
              <a:buSzPts val="1200"/>
              <a:buFont typeface="Arial"/>
              <a:buNone/>
            </a:pPr>
            <a:r>
              <a:rPr b="0" i="0" lang="ja-JP" sz="1200" u="none" cap="none" strike="noStrike">
                <a:solidFill>
                  <a:srgbClr val="414042"/>
                </a:solidFill>
                <a:latin typeface="Meiryo"/>
                <a:ea typeface="Meiryo"/>
                <a:cs typeface="Meiryo"/>
                <a:sym typeface="Meiryo"/>
              </a:rPr>
              <a:t>記事内の</a:t>
            </a:r>
            <a:r>
              <a:rPr b="1" i="0" lang="ja-JP" sz="1200" u="none" cap="none" strike="noStrike">
                <a:solidFill>
                  <a:srgbClr val="414042"/>
                </a:solidFill>
                <a:latin typeface="Meiryo"/>
                <a:ea typeface="Meiryo"/>
                <a:cs typeface="Meiryo"/>
                <a:sym typeface="Meiryo"/>
              </a:rPr>
              <a:t>「ICカード利用履歴の読み取り方法」 </a:t>
            </a:r>
            <a:r>
              <a:rPr b="0" i="0" lang="ja-JP" sz="1200" u="none" cap="none" strike="noStrike">
                <a:solidFill>
                  <a:srgbClr val="414042"/>
                </a:solidFill>
                <a:latin typeface="Meiryo"/>
                <a:ea typeface="Meiryo"/>
                <a:cs typeface="Meiryo"/>
                <a:sym typeface="Meiryo"/>
              </a:rPr>
              <a:t>をご確認ください。</a:t>
            </a:r>
            <a:endParaRPr b="0" i="0" sz="1200" u="none" cap="none" strike="noStrike">
              <a:solidFill>
                <a:srgbClr val="414042"/>
              </a:solidFill>
              <a:latin typeface="Meiryo"/>
              <a:ea typeface="Meiryo"/>
              <a:cs typeface="Meiryo"/>
              <a:sym typeface="Meiryo"/>
            </a:endParaRPr>
          </a:p>
          <a:p>
            <a:pPr indent="0" lvl="0" marL="12700" marR="0" rtl="0" algn="l">
              <a:lnSpc>
                <a:spcPct val="150000"/>
              </a:lnSpc>
              <a:spcBef>
                <a:spcPts val="0"/>
              </a:spcBef>
              <a:spcAft>
                <a:spcPts val="0"/>
              </a:spcAft>
              <a:buClr>
                <a:srgbClr val="000000"/>
              </a:buClr>
              <a:buSzPts val="1200"/>
              <a:buFont typeface="Arial"/>
              <a:buNone/>
            </a:pPr>
            <a:r>
              <a:rPr b="0" i="0" lang="ja-JP" sz="1200" u="none" cap="none" strike="noStrike">
                <a:solidFill>
                  <a:srgbClr val="414042"/>
                </a:solidFill>
                <a:latin typeface="Meiryo"/>
                <a:ea typeface="Meiryo"/>
                <a:cs typeface="Meiryo"/>
                <a:sym typeface="Meiryo"/>
              </a:rPr>
              <a:t>・iPhone：</a:t>
            </a:r>
            <a:r>
              <a:rPr b="0" i="0" lang="ja-JP" sz="1200" u="sng" cap="none" strike="noStrike">
                <a:solidFill>
                  <a:srgbClr val="414042"/>
                </a:solidFill>
                <a:latin typeface="Meiryo"/>
                <a:ea typeface="Meiryo"/>
                <a:cs typeface="Meiryo"/>
                <a:sym typeface="Meiryo"/>
                <a:hlinkClick r:id="rId6">
                  <a:extLst>
                    <a:ext uri="{A12FA001-AC4F-418D-AE19-62706E023703}">
                      <ahyp:hlinkClr val="tx"/>
                    </a:ext>
                  </a:extLst>
                </a:hlinkClick>
              </a:rPr>
              <a:t>https://support.ekeihi.net/hc/ja/articles/23689833363865</a:t>
            </a:r>
            <a:br>
              <a:rPr b="0" i="0" lang="ja-JP" sz="1200" u="none" cap="none" strike="noStrike">
                <a:solidFill>
                  <a:srgbClr val="414042"/>
                </a:solidFill>
                <a:latin typeface="Meiryo"/>
                <a:ea typeface="Meiryo"/>
                <a:cs typeface="Meiryo"/>
                <a:sym typeface="Meiryo"/>
              </a:rPr>
            </a:br>
            <a:r>
              <a:rPr b="0" i="0" lang="ja-JP" sz="1200" u="none" cap="none" strike="noStrike">
                <a:solidFill>
                  <a:srgbClr val="414042"/>
                </a:solidFill>
                <a:latin typeface="Meiryo"/>
                <a:ea typeface="Meiryo"/>
                <a:cs typeface="Meiryo"/>
                <a:sym typeface="Meiryo"/>
              </a:rPr>
              <a:t>・Android：</a:t>
            </a:r>
            <a:r>
              <a:rPr b="0" i="0" lang="ja-JP" sz="1200" u="sng" cap="none" strike="noStrike">
                <a:solidFill>
                  <a:srgbClr val="414042"/>
                </a:solidFill>
                <a:latin typeface="Meiryo"/>
                <a:ea typeface="Meiryo"/>
                <a:cs typeface="Meiryo"/>
                <a:sym typeface="Meiryo"/>
                <a:hlinkClick r:id="rId7">
                  <a:extLst>
                    <a:ext uri="{A12FA001-AC4F-418D-AE19-62706E023703}">
                      <ahyp:hlinkClr val="tx"/>
                    </a:ext>
                  </a:extLst>
                </a:hlinkClick>
              </a:rPr>
              <a:t>https://support.ekeihi.net/hc/ja/articles/23689861119001</a:t>
            </a:r>
            <a:endParaRPr b="0" i="0" sz="1200" u="none" cap="none" strike="noStrike">
              <a:solidFill>
                <a:srgbClr val="0070C0"/>
              </a:solidFill>
              <a:latin typeface="Meiryo"/>
              <a:ea typeface="Meiryo"/>
              <a:cs typeface="Meiryo"/>
              <a:sym typeface="Meiryo"/>
            </a:endParaRPr>
          </a:p>
        </p:txBody>
      </p:sp>
      <p:cxnSp>
        <p:nvCxnSpPr>
          <p:cNvPr id="182" name="Google Shape;182;p13"/>
          <p:cNvCxnSpPr/>
          <p:nvPr/>
        </p:nvCxnSpPr>
        <p:spPr>
          <a:xfrm>
            <a:off x="603743" y="7643824"/>
            <a:ext cx="6694524" cy="0"/>
          </a:xfrm>
          <a:prstGeom prst="straightConnector1">
            <a:avLst/>
          </a:prstGeom>
          <a:noFill/>
          <a:ln cap="flat" cmpd="sng" w="9525">
            <a:solidFill>
              <a:srgbClr val="D8D8D8"/>
            </a:solidFill>
            <a:prstDash val="dash"/>
            <a:round/>
            <a:headEnd len="sm" w="sm" type="none"/>
            <a:tailEnd len="sm" w="sm" type="none"/>
          </a:ln>
        </p:spPr>
      </p:cxnSp>
      <p:pic>
        <p:nvPicPr>
          <p:cNvPr descr="アイコン&#10;&#10;AI 生成コンテンツは誤りを含む可能性があります。" id="183" name="Google Shape;183;p13"/>
          <p:cNvPicPr preferRelativeResize="0"/>
          <p:nvPr/>
        </p:nvPicPr>
        <p:blipFill rotWithShape="1">
          <a:blip r:embed="rId8">
            <a:alphaModFix/>
          </a:blip>
          <a:srcRect b="0" l="0" r="52814" t="0"/>
          <a:stretch/>
        </p:blipFill>
        <p:spPr>
          <a:xfrm>
            <a:off x="4435291" y="2891881"/>
            <a:ext cx="617259" cy="924705"/>
          </a:xfrm>
          <a:prstGeom prst="rect">
            <a:avLst/>
          </a:prstGeom>
          <a:noFill/>
          <a:ln>
            <a:noFill/>
          </a:ln>
        </p:spPr>
      </p:pic>
      <p:pic>
        <p:nvPicPr>
          <p:cNvPr descr="アプリケーション, アイコン&#10;&#10;AI 生成コンテンツは誤りを含む可能性があります。" id="184" name="Google Shape;184;p13"/>
          <p:cNvPicPr preferRelativeResize="0"/>
          <p:nvPr/>
        </p:nvPicPr>
        <p:blipFill rotWithShape="1">
          <a:blip r:embed="rId9">
            <a:alphaModFix/>
          </a:blip>
          <a:srcRect b="22131" l="19988" r="19797" t="22364"/>
          <a:stretch/>
        </p:blipFill>
        <p:spPr>
          <a:xfrm>
            <a:off x="5854203" y="3084158"/>
            <a:ext cx="698091" cy="482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2"/>
          <p:cNvSpPr txBox="1"/>
          <p:nvPr/>
        </p:nvSpPr>
        <p:spPr>
          <a:xfrm>
            <a:off x="640228" y="705396"/>
            <a:ext cx="3697610" cy="443711"/>
          </a:xfrm>
          <a:prstGeom prst="rect">
            <a:avLst/>
          </a:prstGeom>
          <a:noFill/>
          <a:ln>
            <a:noFill/>
          </a:ln>
        </p:spPr>
        <p:txBody>
          <a:bodyPr anchorCtr="0" anchor="t" bIns="0" lIns="7200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1" i="0" lang="ja-JP" sz="2800" u="none" cap="none" strike="noStrike">
                <a:solidFill>
                  <a:srgbClr val="414042"/>
                </a:solidFill>
                <a:latin typeface="Meiryo"/>
                <a:ea typeface="Meiryo"/>
                <a:cs typeface="Meiryo"/>
                <a:sym typeface="Meiryo"/>
              </a:rPr>
              <a:t>目次</a:t>
            </a:r>
            <a:endParaRPr b="0" i="0" sz="2800" u="none" cap="none" strike="noStrike">
              <a:solidFill>
                <a:schemeClr val="dk1"/>
              </a:solidFill>
              <a:latin typeface="Meiryo"/>
              <a:ea typeface="Meiryo"/>
              <a:cs typeface="Meiryo"/>
              <a:sym typeface="Meiryo"/>
            </a:endParaRPr>
          </a:p>
        </p:txBody>
      </p:sp>
      <p:sp>
        <p:nvSpPr>
          <p:cNvPr id="38" name="Google Shape;38;p2"/>
          <p:cNvSpPr/>
          <p:nvPr/>
        </p:nvSpPr>
        <p:spPr>
          <a:xfrm>
            <a:off x="640228" y="1201757"/>
            <a:ext cx="4914900" cy="307777"/>
          </a:xfrm>
          <a:prstGeom prst="rect">
            <a:avLst/>
          </a:prstGeom>
          <a:noFill/>
          <a:ln>
            <a:noFill/>
          </a:ln>
        </p:spPr>
        <p:txBody>
          <a:bodyPr anchorCtr="0" anchor="t" bIns="45700" lIns="72000"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5A5757"/>
                </a:solidFill>
                <a:latin typeface="Meiryo"/>
                <a:ea typeface="Meiryo"/>
                <a:cs typeface="Meiryo"/>
                <a:sym typeface="Meiryo"/>
              </a:rPr>
              <a:t>HRMOS経費　事前準備マニュアル</a:t>
            </a:r>
            <a:endParaRPr b="0" i="0" sz="1400" u="none" cap="none" strike="noStrike">
              <a:solidFill>
                <a:srgbClr val="000000"/>
              </a:solidFill>
              <a:latin typeface="Meiryo"/>
              <a:ea typeface="Meiryo"/>
              <a:cs typeface="Meiryo"/>
              <a:sym typeface="Meiryo"/>
            </a:endParaRPr>
          </a:p>
        </p:txBody>
      </p:sp>
      <p:sp>
        <p:nvSpPr>
          <p:cNvPr id="39" name="Google Shape;39;p2"/>
          <p:cNvSpPr txBox="1"/>
          <p:nvPr>
            <p:ph idx="12" type="sldNum"/>
          </p:nvPr>
        </p:nvSpPr>
        <p:spPr>
          <a:xfrm>
            <a:off x="5632455" y="10389531"/>
            <a:ext cx="1747838" cy="40714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40" name="Google Shape;40;p2"/>
          <p:cNvSpPr/>
          <p:nvPr/>
        </p:nvSpPr>
        <p:spPr>
          <a:xfrm>
            <a:off x="899922" y="1950953"/>
            <a:ext cx="4395511" cy="2308284"/>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ja-JP" sz="1800" u="none" cap="none" strike="noStrike">
                <a:solidFill>
                  <a:srgbClr val="5A5757"/>
                </a:solidFill>
                <a:latin typeface="Meiryo"/>
                <a:ea typeface="Meiryo"/>
                <a:cs typeface="Meiryo"/>
                <a:sym typeface="Meiryo"/>
              </a:rPr>
              <a:t>・</a:t>
            </a:r>
            <a:r>
              <a:rPr b="0" i="0" lang="ja-JP" sz="1800" u="sng" cap="none" strike="noStrike">
                <a:solidFill>
                  <a:srgbClr val="5A5757"/>
                </a:solidFill>
                <a:latin typeface="Meiryo"/>
                <a:ea typeface="Meiryo"/>
                <a:cs typeface="Meiryo"/>
                <a:sym typeface="Meiryo"/>
                <a:hlinkClick action="ppaction://hlinksldjump" r:id="rId3">
                  <a:extLst>
                    <a:ext uri="{A12FA001-AC4F-418D-AE19-62706E023703}">
                      <ahyp:hlinkClr val="tx"/>
                    </a:ext>
                  </a:extLst>
                </a:hlinkClick>
              </a:rPr>
              <a:t>定期区間の登録</a:t>
            </a:r>
            <a:endParaRPr b="0" i="0" sz="1800" u="none" cap="none" strike="noStrike">
              <a:solidFill>
                <a:srgbClr val="5A5757"/>
              </a:solidFill>
              <a:latin typeface="Meiryo"/>
              <a:ea typeface="Meiryo"/>
              <a:cs typeface="Meiryo"/>
              <a:sym typeface="Meiryo"/>
            </a:endParaRPr>
          </a:p>
          <a:p>
            <a:pPr indent="0" lvl="0" marL="0" marR="0" rtl="0" algn="l">
              <a:lnSpc>
                <a:spcPct val="200000"/>
              </a:lnSpc>
              <a:spcBef>
                <a:spcPts val="0"/>
              </a:spcBef>
              <a:spcAft>
                <a:spcPts val="0"/>
              </a:spcAft>
              <a:buClr>
                <a:srgbClr val="000000"/>
              </a:buClr>
              <a:buSzPts val="1200"/>
              <a:buFont typeface="Arial"/>
              <a:buNone/>
            </a:pPr>
            <a:r>
              <a:rPr b="0" i="0" lang="ja-JP" sz="1800" u="none" cap="none" strike="noStrike">
                <a:solidFill>
                  <a:srgbClr val="5A5757"/>
                </a:solidFill>
                <a:latin typeface="Meiryo"/>
                <a:ea typeface="Meiryo"/>
                <a:cs typeface="Meiryo"/>
                <a:sym typeface="Meiryo"/>
              </a:rPr>
              <a:t>・</a:t>
            </a:r>
            <a:r>
              <a:rPr b="0" i="0" lang="ja-JP" sz="1800" u="sng" cap="none" strike="noStrike">
                <a:solidFill>
                  <a:srgbClr val="5A5757"/>
                </a:solidFill>
                <a:latin typeface="Meiryo"/>
                <a:ea typeface="Meiryo"/>
                <a:cs typeface="Meiryo"/>
                <a:sym typeface="Meiryo"/>
                <a:hlinkClick action="ppaction://hlinksldjump" r:id="rId4">
                  <a:extLst>
                    <a:ext uri="{A12FA001-AC4F-418D-AE19-62706E023703}">
                      <ahyp:hlinkClr val="tx"/>
                    </a:ext>
                  </a:extLst>
                </a:hlinkClick>
              </a:rPr>
              <a:t>アプリダウンロード</a:t>
            </a:r>
            <a:endParaRPr b="0" i="0" sz="1800" u="none" cap="none" strike="noStrike">
              <a:solidFill>
                <a:srgbClr val="5A5757"/>
              </a:solidFill>
              <a:latin typeface="Meiryo"/>
              <a:ea typeface="Meiryo"/>
              <a:cs typeface="Meiryo"/>
              <a:sym typeface="Meiryo"/>
            </a:endParaRPr>
          </a:p>
          <a:p>
            <a:pPr indent="0" lvl="0" marL="0" marR="0" rtl="0" algn="l">
              <a:lnSpc>
                <a:spcPct val="200000"/>
              </a:lnSpc>
              <a:spcBef>
                <a:spcPts val="0"/>
              </a:spcBef>
              <a:spcAft>
                <a:spcPts val="0"/>
              </a:spcAft>
              <a:buClr>
                <a:srgbClr val="000000"/>
              </a:buClr>
              <a:buSzPts val="1200"/>
              <a:buFont typeface="Arial"/>
              <a:buNone/>
            </a:pPr>
            <a:r>
              <a:rPr b="0" i="0" lang="ja-JP" sz="1800" u="none" cap="none" strike="noStrike">
                <a:solidFill>
                  <a:srgbClr val="5A5757"/>
                </a:solidFill>
                <a:latin typeface="Meiryo"/>
                <a:ea typeface="Meiryo"/>
                <a:cs typeface="Meiryo"/>
                <a:sym typeface="Meiryo"/>
              </a:rPr>
              <a:t>・</a:t>
            </a:r>
            <a:r>
              <a:rPr b="0" i="0" lang="ja-JP" sz="1800" u="sng" cap="none" strike="noStrike">
                <a:solidFill>
                  <a:srgbClr val="5A5757"/>
                </a:solidFill>
                <a:latin typeface="Meiryo"/>
                <a:ea typeface="Meiryo"/>
                <a:cs typeface="Meiryo"/>
                <a:sym typeface="Meiryo"/>
                <a:hlinkClick action="ppaction://hlinksldjump" r:id="rId5">
                  <a:extLst>
                    <a:ext uri="{A12FA001-AC4F-418D-AE19-62706E023703}">
                      <ahyp:hlinkClr val="tx"/>
                    </a:ext>
                  </a:extLst>
                </a:hlinkClick>
              </a:rPr>
              <a:t>HRMOS経費アプリの初期設定</a:t>
            </a:r>
            <a:endParaRPr b="0" i="0" sz="1800" u="none" cap="none" strike="noStrike">
              <a:solidFill>
                <a:srgbClr val="5A5757"/>
              </a:solidFill>
              <a:latin typeface="Meiryo"/>
              <a:ea typeface="Meiryo"/>
              <a:cs typeface="Meiryo"/>
              <a:sym typeface="Meiryo"/>
            </a:endParaRPr>
          </a:p>
          <a:p>
            <a:pPr indent="0" lvl="0" marL="0" marR="0" rtl="0" algn="l">
              <a:lnSpc>
                <a:spcPct val="200000"/>
              </a:lnSpc>
              <a:spcBef>
                <a:spcPts val="0"/>
              </a:spcBef>
              <a:spcAft>
                <a:spcPts val="0"/>
              </a:spcAft>
              <a:buClr>
                <a:srgbClr val="000000"/>
              </a:buClr>
              <a:buSzPts val="1200"/>
              <a:buFont typeface="Arial"/>
              <a:buNone/>
            </a:pPr>
            <a:r>
              <a:rPr b="0" i="0" lang="ja-JP" sz="1800" u="none" cap="none" strike="noStrike">
                <a:solidFill>
                  <a:srgbClr val="5A5757"/>
                </a:solidFill>
                <a:latin typeface="Meiryo"/>
                <a:ea typeface="Meiryo"/>
                <a:cs typeface="Meiryo"/>
                <a:sym typeface="Meiryo"/>
              </a:rPr>
              <a:t>・</a:t>
            </a:r>
            <a:r>
              <a:rPr b="0" i="0" lang="ja-JP" sz="1800" u="sng" cap="none" strike="noStrike">
                <a:solidFill>
                  <a:srgbClr val="5A5757"/>
                </a:solidFill>
                <a:latin typeface="Meiryo"/>
                <a:ea typeface="Meiryo"/>
                <a:cs typeface="Meiryo"/>
                <a:sym typeface="Meiryo"/>
                <a:hlinkClick action="ppaction://hlinksldjump" r:id="rId6">
                  <a:extLst>
                    <a:ext uri="{A12FA001-AC4F-418D-AE19-62706E023703}">
                      <ahyp:hlinkClr val="tx"/>
                    </a:ext>
                  </a:extLst>
                </a:hlinkClick>
              </a:rPr>
              <a:t>ICカードリーダー</a:t>
            </a:r>
            <a:r>
              <a:rPr b="0" i="0" lang="ja-JP" sz="1800" u="sng" cap="none" strike="noStrike">
                <a:solidFill>
                  <a:srgbClr val="5A5757"/>
                </a:solidFill>
                <a:latin typeface="Meiryo"/>
                <a:ea typeface="Meiryo"/>
                <a:cs typeface="Meiryo"/>
                <a:sym typeface="Meiryo"/>
              </a:rPr>
              <a:t>アプリの初期設定</a:t>
            </a:r>
            <a:endParaRPr b="0" i="0" sz="1800" u="none" cap="none" strike="noStrike">
              <a:solidFill>
                <a:srgbClr val="5A5757"/>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4"/>
          <p:cNvSpPr/>
          <p:nvPr/>
        </p:nvSpPr>
        <p:spPr>
          <a:xfrm>
            <a:off x="616350" y="2675921"/>
            <a:ext cx="3680347" cy="447767"/>
          </a:xfrm>
          <a:prstGeom prst="roundRect">
            <a:avLst>
              <a:gd fmla="val 16667" name="adj"/>
            </a:avLst>
          </a:prstGeom>
          <a:solidFill>
            <a:srgbClr val="DAE5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 name="Google Shape;47;p4"/>
          <p:cNvSpPr/>
          <p:nvPr/>
        </p:nvSpPr>
        <p:spPr>
          <a:xfrm>
            <a:off x="590410" y="650980"/>
            <a:ext cx="4698722"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2800" u="none" cap="none" strike="noStrike">
                <a:solidFill>
                  <a:srgbClr val="414042"/>
                </a:solidFill>
                <a:latin typeface="Meiryo"/>
                <a:ea typeface="Meiryo"/>
                <a:cs typeface="Meiryo"/>
                <a:sym typeface="Meiryo"/>
              </a:rPr>
              <a:t>定期区間の登録</a:t>
            </a:r>
            <a:endParaRPr b="0" i="0" sz="1200" u="none" cap="none" strike="noStrike">
              <a:solidFill>
                <a:srgbClr val="000000"/>
              </a:solidFill>
              <a:latin typeface="Meiryo"/>
              <a:ea typeface="Meiryo"/>
              <a:cs typeface="Meiryo"/>
              <a:sym typeface="Meiryo"/>
            </a:endParaRPr>
          </a:p>
        </p:txBody>
      </p:sp>
      <p:sp>
        <p:nvSpPr>
          <p:cNvPr id="48" name="Google Shape;48;p4"/>
          <p:cNvSpPr/>
          <p:nvPr/>
        </p:nvSpPr>
        <p:spPr>
          <a:xfrm>
            <a:off x="590410" y="1177664"/>
            <a:ext cx="49149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414042"/>
                </a:solidFill>
                <a:latin typeface="Meiryo"/>
                <a:ea typeface="Meiryo"/>
                <a:cs typeface="Meiryo"/>
                <a:sym typeface="Meiryo"/>
              </a:rPr>
              <a:t>自身の定期区間を登録してください。</a:t>
            </a:r>
            <a:endParaRPr b="0" i="0" sz="1400" u="none" cap="none" strike="noStrike">
              <a:solidFill>
                <a:srgbClr val="414042"/>
              </a:solidFill>
              <a:latin typeface="Meiryo"/>
              <a:ea typeface="Meiryo"/>
              <a:cs typeface="Meiryo"/>
              <a:sym typeface="Meiryo"/>
            </a:endParaRPr>
          </a:p>
        </p:txBody>
      </p:sp>
      <p:sp>
        <p:nvSpPr>
          <p:cNvPr id="49" name="Google Shape;49;p4"/>
          <p:cNvSpPr txBox="1"/>
          <p:nvPr>
            <p:ph idx="12" type="sldNum"/>
          </p:nvPr>
        </p:nvSpPr>
        <p:spPr>
          <a:xfrm>
            <a:off x="5632455" y="10389531"/>
            <a:ext cx="1747838" cy="40714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50" name="Google Shape;50;p4"/>
          <p:cNvSpPr txBox="1"/>
          <p:nvPr/>
        </p:nvSpPr>
        <p:spPr>
          <a:xfrm>
            <a:off x="590410" y="1762234"/>
            <a:ext cx="6041391" cy="838661"/>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定期区間を登録することで、</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駅すぱあと機能を活用した際に該当区間の金額は控除して計算されるようになります。</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chemeClr val="dk1"/>
              </a:buClr>
              <a:buSzPts val="1400"/>
              <a:buFont typeface="Arial"/>
              <a:buNone/>
            </a:pPr>
            <a:r>
              <a:rPr b="0" i="0" lang="ja-JP" sz="1200" u="none" cap="none" strike="noStrike">
                <a:solidFill>
                  <a:srgbClr val="FF0000"/>
                </a:solidFill>
                <a:latin typeface="Meiryo"/>
                <a:ea typeface="Meiryo"/>
                <a:cs typeface="Meiryo"/>
                <a:sym typeface="Meiryo"/>
              </a:rPr>
              <a:t>※バスの登録はできません。</a:t>
            </a:r>
            <a:endParaRPr b="0" i="0" sz="1200" u="none" cap="none" strike="noStrike">
              <a:solidFill>
                <a:srgbClr val="FF0000"/>
              </a:solidFill>
              <a:latin typeface="Meiryo"/>
              <a:ea typeface="Meiryo"/>
              <a:cs typeface="Meiryo"/>
              <a:sym typeface="Meiryo"/>
            </a:endParaRPr>
          </a:p>
        </p:txBody>
      </p:sp>
      <p:sp>
        <p:nvSpPr>
          <p:cNvPr id="51" name="Google Shape;51;p4"/>
          <p:cNvSpPr txBox="1"/>
          <p:nvPr/>
        </p:nvSpPr>
        <p:spPr>
          <a:xfrm>
            <a:off x="692347" y="2708220"/>
            <a:ext cx="1779308" cy="400079"/>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1800"/>
              <a:buFont typeface="Arial"/>
              <a:buNone/>
            </a:pPr>
            <a:r>
              <a:rPr b="1" i="0" lang="ja-JP" sz="1400" u="sng" cap="none" strike="noStrike">
                <a:solidFill>
                  <a:schemeClr val="dk1"/>
                </a:solidFill>
                <a:latin typeface="Meiryo"/>
                <a:ea typeface="Meiryo"/>
                <a:cs typeface="Meiryo"/>
                <a:sym typeface="Meiryo"/>
              </a:rPr>
              <a:t>≪ 登 録 期 限 ≫</a:t>
            </a:r>
            <a:endParaRPr b="1" i="0" sz="1400" u="sng" cap="none" strike="noStrike">
              <a:solidFill>
                <a:schemeClr val="dk1"/>
              </a:solidFill>
              <a:latin typeface="Meiryo"/>
              <a:ea typeface="Meiryo"/>
              <a:cs typeface="Meiryo"/>
              <a:sym typeface="Meiryo"/>
            </a:endParaRPr>
          </a:p>
        </p:txBody>
      </p:sp>
      <p:sp>
        <p:nvSpPr>
          <p:cNvPr id="52" name="Google Shape;52;p4"/>
          <p:cNvSpPr txBox="1"/>
          <p:nvPr/>
        </p:nvSpPr>
        <p:spPr>
          <a:xfrm>
            <a:off x="2234293" y="2722225"/>
            <a:ext cx="1964081" cy="400079"/>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0" i="0" lang="ja-JP" sz="1400" u="none" cap="none" strike="noStrike">
                <a:solidFill>
                  <a:schemeClr val="dk1"/>
                </a:solidFill>
                <a:latin typeface="Meiryo"/>
                <a:ea typeface="Meiryo"/>
                <a:cs typeface="Meiryo"/>
                <a:sym typeface="Meiryo"/>
              </a:rPr>
              <a:t>　　月　　日　（　）</a:t>
            </a:r>
            <a:endParaRPr b="0" i="0" sz="1400" u="none" cap="none" strike="noStrike">
              <a:solidFill>
                <a:srgbClr val="7F7F7F"/>
              </a:solidFill>
              <a:latin typeface="Meiryo"/>
              <a:ea typeface="Meiryo"/>
              <a:cs typeface="Meiryo"/>
              <a:sym typeface="Meiryo"/>
            </a:endParaRPr>
          </a:p>
        </p:txBody>
      </p:sp>
      <p:pic>
        <p:nvPicPr>
          <p:cNvPr descr="グラフィカル ユーザー インターフェイス, アプリケーション&#10;&#10;中程度の精度で自動的に生成された説明" id="53" name="Google Shape;53;p4"/>
          <p:cNvPicPr preferRelativeResize="0"/>
          <p:nvPr/>
        </p:nvPicPr>
        <p:blipFill rotWithShape="1">
          <a:blip r:embed="rId3">
            <a:alphaModFix/>
          </a:blip>
          <a:srcRect b="0" l="0" r="0" t="0"/>
          <a:stretch/>
        </p:blipFill>
        <p:spPr>
          <a:xfrm>
            <a:off x="767115" y="6592643"/>
            <a:ext cx="4945427" cy="860377"/>
          </a:xfrm>
          <a:prstGeom prst="rect">
            <a:avLst/>
          </a:prstGeom>
          <a:noFill/>
          <a:ln cap="flat" cmpd="sng" w="9525">
            <a:solidFill>
              <a:srgbClr val="D8D8D8"/>
            </a:solidFill>
            <a:prstDash val="solid"/>
            <a:round/>
            <a:headEnd len="sm" w="sm" type="none"/>
            <a:tailEnd len="sm" w="sm" type="none"/>
          </a:ln>
        </p:spPr>
      </p:pic>
      <p:sp>
        <p:nvSpPr>
          <p:cNvPr id="54" name="Google Shape;54;p4"/>
          <p:cNvSpPr txBox="1"/>
          <p:nvPr/>
        </p:nvSpPr>
        <p:spPr>
          <a:xfrm>
            <a:off x="512085" y="5996811"/>
            <a:ext cx="7234949" cy="620652"/>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2. ページ最下部の【定期券1】の［利用区間選択］をクリックし、駅名を入力します。</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　（経由駅を指定したい場合には、目的地の1~3 の欄に入力してください）</a:t>
            </a:r>
            <a:endParaRPr b="0" i="0" sz="1200" u="none" cap="none" strike="noStrike">
              <a:solidFill>
                <a:schemeClr val="dk1"/>
              </a:solidFill>
              <a:latin typeface="Meiryo"/>
              <a:ea typeface="Meiryo"/>
              <a:cs typeface="Meiryo"/>
              <a:sym typeface="Meiryo"/>
            </a:endParaRPr>
          </a:p>
        </p:txBody>
      </p:sp>
      <p:sp>
        <p:nvSpPr>
          <p:cNvPr id="55" name="Google Shape;55;p4"/>
          <p:cNvSpPr txBox="1"/>
          <p:nvPr/>
        </p:nvSpPr>
        <p:spPr>
          <a:xfrm>
            <a:off x="512085" y="4102378"/>
            <a:ext cx="6493200" cy="36930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1. 画面右上のユーザーアイコンをクリックし、［個人設定］を選択します。</a:t>
            </a:r>
            <a:endParaRPr b="0" i="0" sz="1200" u="none" cap="none" strike="noStrike">
              <a:solidFill>
                <a:srgbClr val="000000"/>
              </a:solidFill>
              <a:latin typeface="Meiryo"/>
              <a:ea typeface="Meiryo"/>
              <a:cs typeface="Meiryo"/>
              <a:sym typeface="Meiryo"/>
            </a:endParaRPr>
          </a:p>
        </p:txBody>
      </p:sp>
      <p:sp>
        <p:nvSpPr>
          <p:cNvPr id="56" name="Google Shape;56;p4"/>
          <p:cNvSpPr txBox="1"/>
          <p:nvPr/>
        </p:nvSpPr>
        <p:spPr>
          <a:xfrm flipH="1">
            <a:off x="4372694" y="2761963"/>
            <a:ext cx="2090896" cy="320601"/>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000"/>
              <a:buFont typeface="Arial"/>
              <a:buNone/>
            </a:pPr>
            <a:r>
              <a:rPr b="0" i="0" lang="ja-JP" sz="1000" u="none" cap="none" strike="noStrike">
                <a:solidFill>
                  <a:srgbClr val="A5A5A5"/>
                </a:solidFill>
                <a:latin typeface="Meiryo"/>
                <a:ea typeface="Meiryo"/>
                <a:cs typeface="Meiryo"/>
                <a:sym typeface="Meiryo"/>
              </a:rPr>
              <a:t>※自社ルールに沿った登録期限や</a:t>
            </a:r>
            <a:endParaRPr b="0" i="0" sz="1000" u="none" cap="none" strike="noStrike">
              <a:solidFill>
                <a:srgbClr val="A5A5A5"/>
              </a:solidFill>
              <a:latin typeface="Meiryo"/>
              <a:ea typeface="Meiryo"/>
              <a:cs typeface="Meiryo"/>
              <a:sym typeface="Meiryo"/>
            </a:endParaRPr>
          </a:p>
          <a:p>
            <a:pPr indent="0" lvl="0" marL="12700" marR="0" rtl="0" algn="l">
              <a:lnSpc>
                <a:spcPct val="100000"/>
              </a:lnSpc>
              <a:spcBef>
                <a:spcPts val="0"/>
              </a:spcBef>
              <a:spcAft>
                <a:spcPts val="0"/>
              </a:spcAft>
              <a:buClr>
                <a:srgbClr val="000000"/>
              </a:buClr>
              <a:buSzPts val="1000"/>
              <a:buFont typeface="Arial"/>
              <a:buNone/>
            </a:pPr>
            <a:r>
              <a:rPr b="0" i="0" lang="ja-JP" sz="1000" u="none" cap="none" strike="noStrike">
                <a:solidFill>
                  <a:srgbClr val="A5A5A5"/>
                </a:solidFill>
                <a:latin typeface="Meiryo"/>
                <a:ea typeface="Meiryo"/>
                <a:cs typeface="Meiryo"/>
                <a:sym typeface="Meiryo"/>
              </a:rPr>
              <a:t>　ルールを記載してください</a:t>
            </a:r>
            <a:endParaRPr b="1" i="0" sz="1000" u="none" cap="none" strike="noStrike">
              <a:solidFill>
                <a:srgbClr val="A5A5A5"/>
              </a:solidFill>
              <a:latin typeface="Arial"/>
              <a:ea typeface="Arial"/>
              <a:cs typeface="Arial"/>
              <a:sym typeface="Arial"/>
            </a:endParaRPr>
          </a:p>
        </p:txBody>
      </p:sp>
      <p:sp>
        <p:nvSpPr>
          <p:cNvPr id="57" name="Google Shape;57;p4"/>
          <p:cNvSpPr/>
          <p:nvPr/>
        </p:nvSpPr>
        <p:spPr>
          <a:xfrm>
            <a:off x="512085" y="3722740"/>
            <a:ext cx="49149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800" u="none" cap="none" strike="noStrike">
                <a:solidFill>
                  <a:srgbClr val="414042"/>
                </a:solidFill>
                <a:latin typeface="Meiryo"/>
                <a:ea typeface="Meiryo"/>
                <a:cs typeface="Meiryo"/>
                <a:sym typeface="Meiryo"/>
              </a:rPr>
              <a:t>▼ 登録手順</a:t>
            </a:r>
            <a:endParaRPr b="1" i="0" sz="1800" u="none" cap="none" strike="noStrike">
              <a:solidFill>
                <a:srgbClr val="414042"/>
              </a:solidFill>
              <a:latin typeface="Meiryo"/>
              <a:ea typeface="Meiryo"/>
              <a:cs typeface="Meiryo"/>
              <a:sym typeface="Meiryo"/>
            </a:endParaRPr>
          </a:p>
        </p:txBody>
      </p:sp>
      <p:pic>
        <p:nvPicPr>
          <p:cNvPr id="58" name="Google Shape;58;p4"/>
          <p:cNvPicPr preferRelativeResize="0"/>
          <p:nvPr/>
        </p:nvPicPr>
        <p:blipFill rotWithShape="1">
          <a:blip r:embed="rId4">
            <a:alphaModFix/>
          </a:blip>
          <a:srcRect b="62532" l="0" r="0" t="0"/>
          <a:stretch/>
        </p:blipFill>
        <p:spPr>
          <a:xfrm>
            <a:off x="767115" y="4435325"/>
            <a:ext cx="6361471" cy="1221554"/>
          </a:xfrm>
          <a:prstGeom prst="rect">
            <a:avLst/>
          </a:prstGeom>
          <a:noFill/>
          <a:ln cap="flat" cmpd="sng" w="9525">
            <a:solidFill>
              <a:srgbClr val="D8D8D8"/>
            </a:solidFill>
            <a:prstDash val="solid"/>
            <a:round/>
            <a:headEnd len="sm" w="sm" type="none"/>
            <a:tailEnd len="sm" w="sm" type="none"/>
          </a:ln>
        </p:spPr>
      </p:pic>
      <p:pic>
        <p:nvPicPr>
          <p:cNvPr descr="グラフィカル ユーザー インターフェイス, アプリケーション&#10;&#10;AI 生成コンテンツは誤りを含む可能性があります。" id="59" name="Google Shape;59;p4"/>
          <p:cNvPicPr preferRelativeResize="0"/>
          <p:nvPr/>
        </p:nvPicPr>
        <p:blipFill rotWithShape="1">
          <a:blip r:embed="rId5">
            <a:alphaModFix/>
          </a:blip>
          <a:srcRect b="0" l="0" r="0" t="0"/>
          <a:stretch/>
        </p:blipFill>
        <p:spPr>
          <a:xfrm>
            <a:off x="767115" y="7616665"/>
            <a:ext cx="6361471" cy="2753982"/>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idx="12" type="sldNum"/>
          </p:nvPr>
        </p:nvSpPr>
        <p:spPr>
          <a:xfrm>
            <a:off x="5639702" y="10350013"/>
            <a:ext cx="1747838" cy="42087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65" name="Google Shape;65;p3"/>
          <p:cNvSpPr txBox="1"/>
          <p:nvPr/>
        </p:nvSpPr>
        <p:spPr>
          <a:xfrm>
            <a:off x="531445" y="1732282"/>
            <a:ext cx="7234949" cy="36930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3. 検索結果の中から、最適な経路を選択します。</a:t>
            </a:r>
            <a:endParaRPr b="0" i="0" sz="1200" u="none" cap="none" strike="noStrike">
              <a:solidFill>
                <a:schemeClr val="dk1"/>
              </a:solidFill>
              <a:latin typeface="Meiryo"/>
              <a:ea typeface="Meiryo"/>
              <a:cs typeface="Meiryo"/>
              <a:sym typeface="Meiryo"/>
            </a:endParaRPr>
          </a:p>
        </p:txBody>
      </p:sp>
      <p:pic>
        <p:nvPicPr>
          <p:cNvPr descr="テーブル&#10;&#10;AI 生成コンテンツは誤りを含む可能性があります。" id="66" name="Google Shape;66;p3"/>
          <p:cNvPicPr preferRelativeResize="0"/>
          <p:nvPr/>
        </p:nvPicPr>
        <p:blipFill rotWithShape="1">
          <a:blip r:embed="rId3">
            <a:alphaModFix/>
          </a:blip>
          <a:srcRect b="0" l="0" r="0" t="0"/>
          <a:stretch/>
        </p:blipFill>
        <p:spPr>
          <a:xfrm>
            <a:off x="825911" y="2101584"/>
            <a:ext cx="5417574" cy="3966862"/>
          </a:xfrm>
          <a:prstGeom prst="rect">
            <a:avLst/>
          </a:prstGeom>
          <a:noFill/>
          <a:ln cap="flat" cmpd="sng" w="9525">
            <a:solidFill>
              <a:srgbClr val="D8D8D8"/>
            </a:solidFill>
            <a:prstDash val="solid"/>
            <a:round/>
            <a:headEnd len="sm" w="sm" type="none"/>
            <a:tailEnd len="sm" w="sm" type="none"/>
          </a:ln>
        </p:spPr>
      </p:pic>
      <p:sp>
        <p:nvSpPr>
          <p:cNvPr id="67" name="Google Shape;67;p3"/>
          <p:cNvSpPr/>
          <p:nvPr/>
        </p:nvSpPr>
        <p:spPr>
          <a:xfrm>
            <a:off x="590410" y="650980"/>
            <a:ext cx="4698722"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2800" u="none" cap="none" strike="noStrike">
                <a:solidFill>
                  <a:srgbClr val="414042"/>
                </a:solidFill>
                <a:latin typeface="Meiryo"/>
                <a:ea typeface="Meiryo"/>
                <a:cs typeface="Meiryo"/>
                <a:sym typeface="Meiryo"/>
              </a:rPr>
              <a:t>定期区間の登録</a:t>
            </a:r>
            <a:r>
              <a:rPr b="1" i="0" lang="ja-JP" sz="2000" u="none" cap="none" strike="noStrike">
                <a:solidFill>
                  <a:srgbClr val="414042"/>
                </a:solidFill>
                <a:latin typeface="Meiryo"/>
                <a:ea typeface="Meiryo"/>
                <a:cs typeface="Meiryo"/>
                <a:sym typeface="Meiryo"/>
              </a:rPr>
              <a:t>（続き）</a:t>
            </a:r>
            <a:endParaRPr b="0" i="0" sz="1200" u="none" cap="none" strike="noStrike">
              <a:solidFill>
                <a:srgbClr val="000000"/>
              </a:solidFill>
              <a:latin typeface="Meiryo"/>
              <a:ea typeface="Meiryo"/>
              <a:cs typeface="Meiryo"/>
              <a:sym typeface="Meiryo"/>
            </a:endParaRPr>
          </a:p>
        </p:txBody>
      </p:sp>
      <p:sp>
        <p:nvSpPr>
          <p:cNvPr id="68" name="Google Shape;68;p3"/>
          <p:cNvSpPr txBox="1"/>
          <p:nvPr/>
        </p:nvSpPr>
        <p:spPr>
          <a:xfrm>
            <a:off x="531445" y="9065457"/>
            <a:ext cx="7234949" cy="36930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5.  定期券1に登録されていることを確認し、右下の登録ボタンをクリックしたら完了です。</a:t>
            </a:r>
            <a:endParaRPr b="0" i="0" sz="1200" u="none" cap="none" strike="noStrike">
              <a:solidFill>
                <a:schemeClr val="dk1"/>
              </a:solidFill>
              <a:latin typeface="Meiryo"/>
              <a:ea typeface="Meiryo"/>
              <a:cs typeface="Meiryo"/>
              <a:sym typeface="Meiryo"/>
            </a:endParaRPr>
          </a:p>
        </p:txBody>
      </p:sp>
      <p:sp>
        <p:nvSpPr>
          <p:cNvPr id="69" name="Google Shape;69;p3"/>
          <p:cNvSpPr txBox="1"/>
          <p:nvPr/>
        </p:nvSpPr>
        <p:spPr>
          <a:xfrm>
            <a:off x="531445" y="6338559"/>
            <a:ext cx="6493200" cy="36930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4. 経路の詳細を確認し、［選択した経路を反映］をクリックします。</a:t>
            </a:r>
            <a:endParaRPr b="0" i="0" sz="1200" u="none" cap="none" strike="noStrike">
              <a:solidFill>
                <a:srgbClr val="000000"/>
              </a:solidFill>
              <a:latin typeface="Meiryo"/>
              <a:ea typeface="Meiryo"/>
              <a:cs typeface="Meiryo"/>
              <a:sym typeface="Meiryo"/>
            </a:endParaRPr>
          </a:p>
        </p:txBody>
      </p:sp>
      <p:pic>
        <p:nvPicPr>
          <p:cNvPr descr="グラフィカル ユーザー インターフェイス, アプリケーション&#10;&#10;AI 生成コンテンツは誤りを含む可能性があります。" id="70" name="Google Shape;70;p3"/>
          <p:cNvPicPr preferRelativeResize="0"/>
          <p:nvPr/>
        </p:nvPicPr>
        <p:blipFill rotWithShape="1">
          <a:blip r:embed="rId4">
            <a:alphaModFix/>
          </a:blip>
          <a:srcRect b="0" l="0" r="0" t="0"/>
          <a:stretch/>
        </p:blipFill>
        <p:spPr>
          <a:xfrm>
            <a:off x="825911" y="6707861"/>
            <a:ext cx="3824747" cy="2036687"/>
          </a:xfrm>
          <a:prstGeom prst="rect">
            <a:avLst/>
          </a:prstGeom>
          <a:noFill/>
          <a:ln cap="flat" cmpd="sng" w="9525">
            <a:solidFill>
              <a:srgbClr val="D8D8D8"/>
            </a:solidFill>
            <a:prstDash val="solid"/>
            <a:round/>
            <a:headEnd len="sm" w="sm" type="none"/>
            <a:tailEnd len="sm" w="sm" type="none"/>
          </a:ln>
        </p:spPr>
      </p:pic>
      <p:pic>
        <p:nvPicPr>
          <p:cNvPr descr="グラフィカル ユーザー インターフェイス, テキスト, アプリケーション&#10;&#10;自動的に生成された説明" id="71" name="Google Shape;71;p3"/>
          <p:cNvPicPr preferRelativeResize="0"/>
          <p:nvPr/>
        </p:nvPicPr>
        <p:blipFill rotWithShape="1">
          <a:blip r:embed="rId5">
            <a:alphaModFix/>
          </a:blip>
          <a:srcRect b="0" l="0" r="0" t="0"/>
          <a:stretch/>
        </p:blipFill>
        <p:spPr>
          <a:xfrm>
            <a:off x="825912" y="9422675"/>
            <a:ext cx="5702707" cy="999916"/>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c25090611b_2_14"/>
          <p:cNvSpPr/>
          <p:nvPr/>
        </p:nvSpPr>
        <p:spPr>
          <a:xfrm>
            <a:off x="3525952" y="9066214"/>
            <a:ext cx="4031226" cy="996695"/>
          </a:xfrm>
          <a:custGeom>
            <a:rect b="b" l="l" r="r" t="t"/>
            <a:pathLst>
              <a:path extrusionOk="0" h="1187222" w="4031226">
                <a:moveTo>
                  <a:pt x="451474" y="0"/>
                </a:moveTo>
                <a:lnTo>
                  <a:pt x="551471" y="271846"/>
                </a:lnTo>
                <a:lnTo>
                  <a:pt x="3899018" y="271846"/>
                </a:lnTo>
                <a:cubicBezTo>
                  <a:pt x="3972034" y="271846"/>
                  <a:pt x="4031226" y="331038"/>
                  <a:pt x="4031226" y="404054"/>
                </a:cubicBezTo>
                <a:lnTo>
                  <a:pt x="4031226" y="1055014"/>
                </a:lnTo>
                <a:cubicBezTo>
                  <a:pt x="4031226" y="1128030"/>
                  <a:pt x="3972034" y="1187222"/>
                  <a:pt x="3899018" y="1187222"/>
                </a:cubicBezTo>
                <a:lnTo>
                  <a:pt x="132208" y="1187222"/>
                </a:lnTo>
                <a:cubicBezTo>
                  <a:pt x="59192" y="1187222"/>
                  <a:pt x="0" y="1128030"/>
                  <a:pt x="0" y="1055014"/>
                </a:cubicBezTo>
                <a:lnTo>
                  <a:pt x="0" y="404054"/>
                </a:lnTo>
                <a:cubicBezTo>
                  <a:pt x="0" y="331038"/>
                  <a:pt x="59192" y="271846"/>
                  <a:pt x="132208" y="271846"/>
                </a:cubicBezTo>
                <a:lnTo>
                  <a:pt x="351477" y="271846"/>
                </a:lnTo>
                <a:close/>
              </a:path>
            </a:pathLst>
          </a:custGeom>
          <a:solidFill>
            <a:schemeClr val="lt1"/>
          </a:solidFill>
          <a:ln cap="flat" cmpd="sng" w="25400">
            <a:solidFill>
              <a:schemeClr val="accent1"/>
            </a:solidFill>
            <a:prstDash val="solid"/>
            <a:round/>
            <a:headEnd len="sm" w="sm" type="none"/>
            <a:tailEnd len="sm" w="sm" type="none"/>
          </a:ln>
        </p:spPr>
        <p:txBody>
          <a:bodyPr anchorCtr="0" anchor="ctr" bIns="45700" lIns="180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ICカードをモバイルアプリでご利用している場合、</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モバイルアプリを利用している端末とは</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別の端末（社用スマホや、他従業員のスマホ端末など）に</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「ICカードリーダーアプリ」をDLしてご利用ください。</a:t>
            </a:r>
            <a:endParaRPr b="1" i="0" sz="1100" u="none" cap="none" strike="noStrike">
              <a:solidFill>
                <a:schemeClr val="lt1"/>
              </a:solidFill>
              <a:latin typeface="Arial"/>
              <a:ea typeface="Arial"/>
              <a:cs typeface="Arial"/>
              <a:sym typeface="Arial"/>
            </a:endParaRPr>
          </a:p>
        </p:txBody>
      </p:sp>
      <p:sp>
        <p:nvSpPr>
          <p:cNvPr id="78" name="Google Shape;78;g1c25090611b_2_14"/>
          <p:cNvSpPr/>
          <p:nvPr/>
        </p:nvSpPr>
        <p:spPr>
          <a:xfrm>
            <a:off x="668038" y="7527539"/>
            <a:ext cx="5715829" cy="1538675"/>
          </a:xfrm>
          <a:prstGeom prst="roundRect">
            <a:avLst>
              <a:gd fmla="val 6245" name="adj"/>
            </a:avLst>
          </a:prstGeom>
          <a:solidFill>
            <a:srgbClr val="F2F2F2"/>
          </a:solidFill>
          <a:ln>
            <a:noFill/>
          </a:ln>
        </p:spPr>
        <p:txBody>
          <a:bodyPr anchorCtr="0" anchor="ctr" bIns="45700" lIns="90000" spcFirstLastPara="1" rIns="91425" wrap="square" tIns="0">
            <a:noAutofit/>
          </a:bodyPr>
          <a:lstStyle/>
          <a:p>
            <a:pPr indent="0" lvl="0" marL="0" marR="0" rtl="0" algn="l">
              <a:lnSpc>
                <a:spcPct val="131666"/>
              </a:lnSpc>
              <a:spcBef>
                <a:spcPts val="0"/>
              </a:spcBef>
              <a:spcAft>
                <a:spcPts val="0"/>
              </a:spcAft>
              <a:buClr>
                <a:srgbClr val="000000"/>
              </a:buClr>
              <a:buSzPts val="1200"/>
              <a:buFont typeface="Arial"/>
              <a:buNone/>
            </a:pPr>
            <a:r>
              <a:rPr b="1" i="0" lang="ja-JP" sz="1200" u="none" cap="none" strike="noStrike">
                <a:solidFill>
                  <a:schemeClr val="dk1"/>
                </a:solidFill>
                <a:latin typeface="Meiryo"/>
                <a:ea typeface="Meiryo"/>
                <a:cs typeface="Meiryo"/>
                <a:sym typeface="Meiryo"/>
              </a:rPr>
              <a:t>【取り込み可能なカード】</a:t>
            </a:r>
            <a:endParaRPr b="0" i="0" sz="1400" u="none" cap="none" strike="noStrike">
              <a:solidFill>
                <a:srgbClr val="000000"/>
              </a:solidFill>
              <a:latin typeface="Arial"/>
              <a:ea typeface="Arial"/>
              <a:cs typeface="Arial"/>
              <a:sym typeface="Arial"/>
            </a:endParaRPr>
          </a:p>
          <a:p>
            <a:pPr indent="0" lvl="0" marL="0" marR="0" rtl="0" algn="l">
              <a:lnSpc>
                <a:spcPct val="13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・全国の相互利用・交通系ICカード（※）</a:t>
            </a:r>
            <a:endParaRPr b="0" i="0" sz="1200" u="none" cap="none" strike="noStrike">
              <a:solidFill>
                <a:srgbClr val="000000"/>
              </a:solidFill>
              <a:latin typeface="Meiryo"/>
              <a:ea typeface="Meiryo"/>
              <a:cs typeface="Meiryo"/>
              <a:sym typeface="Meiryo"/>
            </a:endParaRPr>
          </a:p>
          <a:p>
            <a:pPr indent="0" lvl="0" marL="0" marR="0" rtl="0" algn="l">
              <a:lnSpc>
                <a:spcPct val="13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・AppleWatch内蔵のICカード</a:t>
            </a:r>
            <a:endParaRPr b="0" i="0" sz="1200" u="none" cap="none" strike="noStrike">
              <a:solidFill>
                <a:srgbClr val="000000"/>
              </a:solidFill>
              <a:latin typeface="Meiryo"/>
              <a:ea typeface="Meiryo"/>
              <a:cs typeface="Meiryo"/>
              <a:sym typeface="Meiryo"/>
            </a:endParaRPr>
          </a:p>
          <a:p>
            <a:pPr indent="0" lvl="0" marL="0" marR="0" rtl="0" algn="l">
              <a:lnSpc>
                <a:spcPct val="13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・モバイルSuica、モバイルPASMO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dk1"/>
              </a:solidFill>
              <a:latin typeface="Meiryo"/>
              <a:ea typeface="Meiryo"/>
              <a:cs typeface="Meiryo"/>
              <a:sym typeface="Meiryo"/>
            </a:endParaRPr>
          </a:p>
          <a:p>
            <a:pPr indent="0" lvl="0" marL="0" marR="0" rtl="0" algn="l">
              <a:lnSpc>
                <a:spcPct val="17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※「SAPICA」は読み取れません。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また「PiTaPa」は後払い(ポストペイ) 方式の為、読み取った金額は0円と表示されます。</a:t>
            </a:r>
            <a:endParaRPr b="0" i="0" sz="1400" u="none" cap="none" strike="noStrike">
              <a:solidFill>
                <a:schemeClr val="lt1"/>
              </a:solidFill>
              <a:latin typeface="Arial"/>
              <a:ea typeface="Arial"/>
              <a:cs typeface="Arial"/>
              <a:sym typeface="Arial"/>
            </a:endParaRPr>
          </a:p>
        </p:txBody>
      </p:sp>
      <p:sp>
        <p:nvSpPr>
          <p:cNvPr id="79" name="Google Shape;79;g1c25090611b_2_14"/>
          <p:cNvSpPr/>
          <p:nvPr/>
        </p:nvSpPr>
        <p:spPr>
          <a:xfrm>
            <a:off x="560913" y="610371"/>
            <a:ext cx="6819245" cy="52318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2800" u="none" cap="none" strike="noStrike">
                <a:solidFill>
                  <a:srgbClr val="414042"/>
                </a:solidFill>
                <a:latin typeface="Meiryo"/>
                <a:ea typeface="Meiryo"/>
                <a:cs typeface="Meiryo"/>
                <a:sym typeface="Meiryo"/>
              </a:rPr>
              <a:t>アプリのダウンロード</a:t>
            </a:r>
            <a:endParaRPr b="0" i="0" sz="1200" u="none" cap="none" strike="noStrike">
              <a:solidFill>
                <a:srgbClr val="000000"/>
              </a:solidFill>
              <a:latin typeface="Meiryo"/>
              <a:ea typeface="Meiryo"/>
              <a:cs typeface="Meiryo"/>
              <a:sym typeface="Meiryo"/>
            </a:endParaRPr>
          </a:p>
        </p:txBody>
      </p:sp>
      <p:sp>
        <p:nvSpPr>
          <p:cNvPr id="80" name="Google Shape;80;g1c25090611b_2_14"/>
          <p:cNvSpPr/>
          <p:nvPr/>
        </p:nvSpPr>
        <p:spPr>
          <a:xfrm>
            <a:off x="560913" y="1073939"/>
            <a:ext cx="8523436" cy="528309"/>
          </a:xfrm>
          <a:prstGeom prst="rect">
            <a:avLst/>
          </a:prstGeom>
          <a:noFill/>
          <a:ln>
            <a:noFill/>
          </a:ln>
        </p:spPr>
        <p:txBody>
          <a:bodyPr anchorCtr="0" anchor="ctr" bIns="45700" lIns="91425" spcFirstLastPara="1" rIns="91425" wrap="square" tIns="45700">
            <a:spAutoFit/>
          </a:bodyPr>
          <a:lstStyle/>
          <a:p>
            <a:pPr indent="0" lvl="0" marL="0" marR="0" rtl="0" algn="l">
              <a:lnSpc>
                <a:spcPct val="121428"/>
              </a:lnSpc>
              <a:spcBef>
                <a:spcPts val="0"/>
              </a:spcBef>
              <a:spcAft>
                <a:spcPts val="0"/>
              </a:spcAft>
              <a:buClr>
                <a:srgbClr val="000000"/>
              </a:buClr>
              <a:buSzPts val="1400"/>
              <a:buFont typeface="Arial"/>
              <a:buNone/>
            </a:pPr>
            <a:r>
              <a:rPr b="0" i="0" lang="ja-JP" sz="1400" u="none" cap="none" strike="noStrike">
                <a:solidFill>
                  <a:srgbClr val="414042"/>
                </a:solidFill>
                <a:latin typeface="Meiryo"/>
                <a:ea typeface="Meiryo"/>
                <a:cs typeface="Meiryo"/>
                <a:sym typeface="Meiryo"/>
              </a:rPr>
              <a:t>HRMOS経費のスマホアプリを活用して、申請を行うことが可能です</a:t>
            </a:r>
            <a:endParaRPr b="0" i="0" sz="1400" u="none" cap="none" strike="noStrike">
              <a:solidFill>
                <a:srgbClr val="414042"/>
              </a:solidFill>
              <a:latin typeface="Meiryo"/>
              <a:ea typeface="Meiryo"/>
              <a:cs typeface="Meiryo"/>
              <a:sym typeface="Meiryo"/>
            </a:endParaRPr>
          </a:p>
          <a:p>
            <a:pPr indent="0" lvl="0" marL="0" marR="0" rtl="0" algn="l">
              <a:lnSpc>
                <a:spcPct val="121428"/>
              </a:lnSpc>
              <a:spcBef>
                <a:spcPts val="0"/>
              </a:spcBef>
              <a:spcAft>
                <a:spcPts val="0"/>
              </a:spcAft>
              <a:buClr>
                <a:srgbClr val="000000"/>
              </a:buClr>
              <a:buSzPts val="1400"/>
              <a:buFont typeface="Arial"/>
              <a:buNone/>
            </a:pPr>
            <a:r>
              <a:rPr b="0" i="0" lang="ja-JP" sz="1400" u="none" cap="none" strike="noStrike">
                <a:solidFill>
                  <a:srgbClr val="414042"/>
                </a:solidFill>
                <a:latin typeface="Meiryo"/>
                <a:ea typeface="Meiryo"/>
                <a:cs typeface="Meiryo"/>
                <a:sym typeface="Meiryo"/>
              </a:rPr>
              <a:t>交通系ICカードのデータを読み取る、ICカードリーダーアプリもあります。</a:t>
            </a:r>
            <a:endParaRPr b="0" i="0" sz="1400" u="none" cap="none" strike="noStrike">
              <a:solidFill>
                <a:srgbClr val="414042"/>
              </a:solidFill>
              <a:latin typeface="Meiryo"/>
              <a:ea typeface="Meiryo"/>
              <a:cs typeface="Meiryo"/>
              <a:sym typeface="Meiryo"/>
            </a:endParaRPr>
          </a:p>
        </p:txBody>
      </p:sp>
      <p:sp>
        <p:nvSpPr>
          <p:cNvPr id="81" name="Google Shape;81;g1c25090611b_2_14"/>
          <p:cNvSpPr txBox="1"/>
          <p:nvPr>
            <p:ph idx="12" type="sldNum"/>
          </p:nvPr>
        </p:nvSpPr>
        <p:spPr>
          <a:xfrm>
            <a:off x="5632455" y="10389531"/>
            <a:ext cx="1747838" cy="40714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82" name="Google Shape;82;g1c25090611b_2_14"/>
          <p:cNvSpPr txBox="1"/>
          <p:nvPr/>
        </p:nvSpPr>
        <p:spPr>
          <a:xfrm>
            <a:off x="1184976" y="3134386"/>
            <a:ext cx="3366603" cy="4924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ja-JP" sz="2000" u="sng" cap="none" strike="noStrike">
                <a:solidFill>
                  <a:srgbClr val="000000"/>
                </a:solidFill>
                <a:latin typeface="Meiryo"/>
                <a:ea typeface="Meiryo"/>
                <a:cs typeface="Meiryo"/>
                <a:sym typeface="Meiryo"/>
              </a:rPr>
              <a:t>HRMOS経費アプリ</a:t>
            </a:r>
            <a:endParaRPr b="1" i="0" sz="2000" u="sng" cap="none" strike="noStrike">
              <a:solidFill>
                <a:srgbClr val="000000"/>
              </a:solidFill>
              <a:latin typeface="Meiryo"/>
              <a:ea typeface="Meiryo"/>
              <a:cs typeface="Meiryo"/>
              <a:sym typeface="Meiryo"/>
            </a:endParaRPr>
          </a:p>
        </p:txBody>
      </p:sp>
      <p:sp>
        <p:nvSpPr>
          <p:cNvPr id="83" name="Google Shape;83;g1c25090611b_2_14"/>
          <p:cNvSpPr txBox="1"/>
          <p:nvPr/>
        </p:nvSpPr>
        <p:spPr>
          <a:xfrm>
            <a:off x="1184976" y="6240318"/>
            <a:ext cx="5053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800"/>
              <a:buFont typeface="Arial"/>
              <a:buNone/>
            </a:pPr>
            <a:r>
              <a:rPr b="1" i="0" lang="ja-JP" sz="1800" u="sng" cap="none" strike="noStrike">
                <a:solidFill>
                  <a:schemeClr val="dk1"/>
                </a:solidFill>
                <a:latin typeface="Meiryo"/>
                <a:ea typeface="Meiryo"/>
                <a:cs typeface="Meiryo"/>
                <a:sym typeface="Meiryo"/>
              </a:rPr>
              <a:t>HRMOS経費 ICカードリーダーアプリ</a:t>
            </a:r>
            <a:endParaRPr b="1" i="0" sz="1800" u="sng" cap="none" strike="noStrike">
              <a:solidFill>
                <a:schemeClr val="dk1"/>
              </a:solidFill>
              <a:latin typeface="Meiryo"/>
              <a:ea typeface="Meiryo"/>
              <a:cs typeface="Meiryo"/>
              <a:sym typeface="Meiryo"/>
            </a:endParaRPr>
          </a:p>
        </p:txBody>
      </p:sp>
      <p:sp>
        <p:nvSpPr>
          <p:cNvPr id="84" name="Google Shape;84;g1c25090611b_2_14"/>
          <p:cNvSpPr txBox="1"/>
          <p:nvPr/>
        </p:nvSpPr>
        <p:spPr>
          <a:xfrm>
            <a:off x="586199" y="6741918"/>
            <a:ext cx="7262398" cy="76941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Meiryo"/>
                <a:ea typeface="Meiryo"/>
                <a:cs typeface="Meiryo"/>
                <a:sym typeface="Meiryo"/>
              </a:rPr>
              <a:t>■アプリでできること</a:t>
            </a:r>
            <a:endParaRPr b="1" i="0" sz="14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ICカードの利用履歴をアプリで読み取り、HRMOS経費に取り込むことができます。</a:t>
            </a:r>
            <a:endParaRPr b="0" i="0" sz="12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読み取った履歴は、[交通費精算] [出張精算] [経費精算] [海外出張精算] の明細作成に利用できます。</a:t>
            </a:r>
            <a:endParaRPr b="0" i="0" sz="1200" u="none" cap="none" strike="noStrike">
              <a:solidFill>
                <a:schemeClr val="dk1"/>
              </a:solidFill>
              <a:latin typeface="Meiryo"/>
              <a:ea typeface="Meiryo"/>
              <a:cs typeface="Meiryo"/>
              <a:sym typeface="Meiryo"/>
            </a:endParaRPr>
          </a:p>
        </p:txBody>
      </p:sp>
      <p:sp>
        <p:nvSpPr>
          <p:cNvPr id="85" name="Google Shape;85;g1c25090611b_2_14"/>
          <p:cNvSpPr txBox="1"/>
          <p:nvPr/>
        </p:nvSpPr>
        <p:spPr>
          <a:xfrm>
            <a:off x="586200" y="3609056"/>
            <a:ext cx="6819244" cy="1046143"/>
          </a:xfrm>
          <a:prstGeom prst="rect">
            <a:avLst/>
          </a:prstGeom>
          <a:noFill/>
          <a:ln>
            <a:noFill/>
          </a:ln>
        </p:spPr>
        <p:txBody>
          <a:bodyPr anchorCtr="0" anchor="t" bIns="45700" lIns="91425" spcFirstLastPara="1" rIns="91425" wrap="square" tIns="45700">
            <a:spAutoFit/>
          </a:bodyPr>
          <a:lstStyle/>
          <a:p>
            <a:pPr indent="0" lvl="0" marL="0" marR="0" rtl="0" algn="l">
              <a:lnSpc>
                <a:spcPct val="121428"/>
              </a:lnSpc>
              <a:spcBef>
                <a:spcPts val="0"/>
              </a:spcBef>
              <a:spcAft>
                <a:spcPts val="0"/>
              </a:spcAft>
              <a:buClr>
                <a:srgbClr val="000000"/>
              </a:buClr>
              <a:buSzPts val="1400"/>
              <a:buFont typeface="Arial"/>
              <a:buNone/>
            </a:pPr>
            <a:r>
              <a:rPr b="1" i="0" lang="ja-JP" sz="1400" u="none" cap="none" strike="noStrike">
                <a:solidFill>
                  <a:srgbClr val="000000"/>
                </a:solidFill>
                <a:latin typeface="Meiryo"/>
                <a:ea typeface="Meiryo"/>
                <a:cs typeface="Meiryo"/>
                <a:sym typeface="Meiryo"/>
              </a:rPr>
              <a:t>■このアプリでできること</a:t>
            </a:r>
            <a:endParaRPr b="1" i="0" sz="1400" u="none" cap="none" strike="noStrike">
              <a:solidFill>
                <a:srgbClr val="000000"/>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rgbClr val="000000"/>
                </a:solidFill>
                <a:latin typeface="Meiryo"/>
                <a:ea typeface="Meiryo"/>
                <a:cs typeface="Meiryo"/>
                <a:sym typeface="Meiryo"/>
              </a:rPr>
              <a:t>交通費精算・出張申請/出張精算・経費申請/経費精算 の起票と承認</a:t>
            </a:r>
            <a:endParaRPr b="0" i="0" sz="1200" u="none" cap="none" strike="noStrike">
              <a:solidFill>
                <a:srgbClr val="000000"/>
              </a:solidFill>
              <a:latin typeface="Meiryo"/>
              <a:ea typeface="Meiryo"/>
              <a:cs typeface="Meiryo"/>
              <a:sym typeface="Meiryo"/>
            </a:endParaRPr>
          </a:p>
          <a:p>
            <a:pPr indent="0" lvl="0" marL="0" marR="0" rtl="0" algn="l">
              <a:lnSpc>
                <a:spcPct val="200000"/>
              </a:lnSpc>
              <a:spcBef>
                <a:spcPts val="0"/>
              </a:spcBef>
              <a:spcAft>
                <a:spcPts val="0"/>
              </a:spcAft>
              <a:buClr>
                <a:srgbClr val="000000"/>
              </a:buClr>
              <a:buSzPts val="1400"/>
              <a:buFont typeface="Arial"/>
              <a:buNone/>
            </a:pPr>
            <a:r>
              <a:rPr b="1" i="0" lang="ja-JP" sz="1400" u="none" cap="none" strike="noStrike">
                <a:solidFill>
                  <a:srgbClr val="000000"/>
                </a:solidFill>
                <a:latin typeface="Meiryo"/>
                <a:ea typeface="Meiryo"/>
                <a:cs typeface="Meiryo"/>
                <a:sym typeface="Meiryo"/>
              </a:rPr>
              <a:t>■ダウンロード用QRコード</a:t>
            </a:r>
            <a:endParaRPr b="1" i="0" sz="1400" u="none" cap="none" strike="noStrike">
              <a:solidFill>
                <a:srgbClr val="000000"/>
              </a:solidFill>
              <a:latin typeface="Meiryo"/>
              <a:ea typeface="Meiryo"/>
              <a:cs typeface="Meiryo"/>
              <a:sym typeface="Meiryo"/>
            </a:endParaRPr>
          </a:p>
        </p:txBody>
      </p:sp>
      <p:sp>
        <p:nvSpPr>
          <p:cNvPr id="86" name="Google Shape;86;g1c25090611b_2_14"/>
          <p:cNvSpPr txBox="1"/>
          <p:nvPr/>
        </p:nvSpPr>
        <p:spPr>
          <a:xfrm>
            <a:off x="549669" y="1707402"/>
            <a:ext cx="6625895" cy="1109919"/>
          </a:xfrm>
          <a:prstGeom prst="rect">
            <a:avLst/>
          </a:prstGeom>
          <a:noFill/>
          <a:ln>
            <a:noFill/>
          </a:ln>
        </p:spPr>
        <p:txBody>
          <a:bodyPr anchorCtr="0" anchor="t" bIns="45700" lIns="91425" spcFirstLastPara="1" rIns="91425" wrap="square" tIns="45700">
            <a:spAutoFit/>
          </a:bodyPr>
          <a:lstStyle/>
          <a:p>
            <a:pPr indent="0" lvl="0" marL="0" marR="0" rtl="0" algn="l">
              <a:lnSpc>
                <a:spcPct val="121428"/>
              </a:lnSpc>
              <a:spcBef>
                <a:spcPts val="0"/>
              </a:spcBef>
              <a:spcAft>
                <a:spcPts val="0"/>
              </a:spcAft>
              <a:buClr>
                <a:srgbClr val="000000"/>
              </a:buClr>
              <a:buSzPts val="1400"/>
              <a:buFont typeface="Arial"/>
              <a:buNone/>
            </a:pPr>
            <a:r>
              <a:rPr b="1" i="0" lang="ja-JP" sz="1400" u="none" cap="none" strike="noStrike">
                <a:solidFill>
                  <a:srgbClr val="000000"/>
                </a:solidFill>
                <a:latin typeface="Meiryo"/>
                <a:ea typeface="Meiryo"/>
                <a:cs typeface="Meiryo"/>
                <a:sym typeface="Meiryo"/>
              </a:rPr>
              <a:t>■動作環境 </a:t>
            </a:r>
            <a:endParaRPr b="1" i="0" sz="1400" u="none" cap="none" strike="noStrike">
              <a:solidFill>
                <a:srgbClr val="000000"/>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rgbClr val="000000"/>
                </a:solidFill>
                <a:latin typeface="Meiryo"/>
                <a:ea typeface="Meiryo"/>
                <a:cs typeface="Meiryo"/>
                <a:sym typeface="Meiryo"/>
              </a:rPr>
              <a:t>最新の動作環境については、管理者（●●）にお問い合わせください。</a:t>
            </a:r>
            <a:endParaRPr b="0" i="0" sz="1200" u="none" cap="none" strike="noStrike">
              <a:solidFill>
                <a:srgbClr val="000000"/>
              </a:solidFill>
              <a:latin typeface="Meiryo"/>
              <a:ea typeface="Meiryo"/>
              <a:cs typeface="Meiryo"/>
              <a:sym typeface="Meiryo"/>
            </a:endParaRPr>
          </a:p>
          <a:p>
            <a:pPr indent="0" lvl="0" marL="0" marR="0" rtl="0" algn="l">
              <a:lnSpc>
                <a:spcPct val="17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（Androidにおいて、本アプリ起動後に画面が表示されない場合、</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Google Playにて「AndroidシステムのWebView」を最新にしてご利用ください。）</a:t>
            </a:r>
            <a:endParaRPr b="0" i="0" sz="10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t/>
            </a:r>
            <a:endParaRPr b="0" i="0" sz="1200" u="none" cap="none" strike="noStrike">
              <a:solidFill>
                <a:schemeClr val="dk1"/>
              </a:solidFill>
              <a:latin typeface="Meiryo"/>
              <a:ea typeface="Meiryo"/>
              <a:cs typeface="Meiryo"/>
              <a:sym typeface="Meiryo"/>
            </a:endParaRPr>
          </a:p>
        </p:txBody>
      </p:sp>
      <p:sp>
        <p:nvSpPr>
          <p:cNvPr id="87" name="Google Shape;87;g1c25090611b_2_14"/>
          <p:cNvSpPr txBox="1"/>
          <p:nvPr/>
        </p:nvSpPr>
        <p:spPr>
          <a:xfrm>
            <a:off x="861085" y="9417262"/>
            <a:ext cx="704700" cy="36930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Meiryo"/>
                <a:ea typeface="Meiryo"/>
                <a:cs typeface="Meiryo"/>
                <a:sym typeface="Meiryo"/>
              </a:rPr>
              <a:t>iOS版</a:t>
            </a:r>
            <a:endParaRPr b="0" i="0" sz="1200" u="none" cap="none" strike="noStrike">
              <a:solidFill>
                <a:srgbClr val="000000"/>
              </a:solidFill>
              <a:latin typeface="Meiryo"/>
              <a:ea typeface="Meiryo"/>
              <a:cs typeface="Meiryo"/>
              <a:sym typeface="Meiryo"/>
            </a:endParaRPr>
          </a:p>
        </p:txBody>
      </p:sp>
      <p:sp>
        <p:nvSpPr>
          <p:cNvPr id="88" name="Google Shape;88;g1c25090611b_2_14"/>
          <p:cNvSpPr txBox="1"/>
          <p:nvPr/>
        </p:nvSpPr>
        <p:spPr>
          <a:xfrm>
            <a:off x="2202151" y="9417262"/>
            <a:ext cx="998641" cy="36930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Meiryo"/>
                <a:ea typeface="Meiryo"/>
                <a:cs typeface="Meiryo"/>
                <a:sym typeface="Meiryo"/>
              </a:rPr>
              <a:t>Android版</a:t>
            </a:r>
            <a:endParaRPr b="0" i="0" sz="1200" u="none" cap="none" strike="noStrike">
              <a:solidFill>
                <a:srgbClr val="000000"/>
              </a:solidFill>
              <a:latin typeface="Meiryo"/>
              <a:ea typeface="Meiryo"/>
              <a:cs typeface="Meiryo"/>
              <a:sym typeface="Meiryo"/>
            </a:endParaRPr>
          </a:p>
        </p:txBody>
      </p:sp>
      <p:sp>
        <p:nvSpPr>
          <p:cNvPr id="89" name="Google Shape;89;g1c25090611b_2_14"/>
          <p:cNvSpPr txBox="1"/>
          <p:nvPr/>
        </p:nvSpPr>
        <p:spPr>
          <a:xfrm>
            <a:off x="586199" y="9152837"/>
            <a:ext cx="2762733" cy="310341"/>
          </a:xfrm>
          <a:prstGeom prst="rect">
            <a:avLst/>
          </a:prstGeom>
          <a:noFill/>
          <a:ln>
            <a:noFill/>
          </a:ln>
        </p:spPr>
        <p:txBody>
          <a:bodyPr anchorCtr="0" anchor="t" bIns="45700" lIns="91425" spcFirstLastPara="1" rIns="91425" wrap="square" tIns="45700">
            <a:spAutoFit/>
          </a:bodyPr>
          <a:lstStyle/>
          <a:p>
            <a:pPr indent="0" lvl="0" marL="0" marR="0" rtl="0" algn="l">
              <a:lnSpc>
                <a:spcPct val="121428"/>
              </a:lnSpc>
              <a:spcBef>
                <a:spcPts val="0"/>
              </a:spcBef>
              <a:spcAft>
                <a:spcPts val="0"/>
              </a:spcAft>
              <a:buClr>
                <a:srgbClr val="000000"/>
              </a:buClr>
              <a:buSzPts val="1400"/>
              <a:buFont typeface="Arial"/>
              <a:buNone/>
            </a:pPr>
            <a:r>
              <a:rPr b="1" i="0" lang="ja-JP" sz="1400" u="none" cap="none" strike="noStrike">
                <a:solidFill>
                  <a:srgbClr val="000000"/>
                </a:solidFill>
                <a:latin typeface="Meiryo"/>
                <a:ea typeface="Meiryo"/>
                <a:cs typeface="Meiryo"/>
                <a:sym typeface="Meiryo"/>
              </a:rPr>
              <a:t>■ダウンロード用QRコード</a:t>
            </a:r>
            <a:endParaRPr b="1" i="0" sz="1400" u="none" cap="none" strike="noStrike">
              <a:solidFill>
                <a:srgbClr val="000000"/>
              </a:solidFill>
              <a:latin typeface="Meiryo"/>
              <a:ea typeface="Meiryo"/>
              <a:cs typeface="Meiryo"/>
              <a:sym typeface="Meiryo"/>
            </a:endParaRPr>
          </a:p>
        </p:txBody>
      </p:sp>
      <p:cxnSp>
        <p:nvCxnSpPr>
          <p:cNvPr id="90" name="Google Shape;90;g1c25090611b_2_14"/>
          <p:cNvCxnSpPr/>
          <p:nvPr/>
        </p:nvCxnSpPr>
        <p:spPr>
          <a:xfrm>
            <a:off x="603743" y="2812142"/>
            <a:ext cx="6694524" cy="0"/>
          </a:xfrm>
          <a:prstGeom prst="straightConnector1">
            <a:avLst/>
          </a:prstGeom>
          <a:noFill/>
          <a:ln cap="flat" cmpd="sng" w="9525">
            <a:solidFill>
              <a:srgbClr val="D8D8D8"/>
            </a:solidFill>
            <a:prstDash val="dash"/>
            <a:round/>
            <a:headEnd len="sm" w="sm" type="none"/>
            <a:tailEnd len="sm" w="sm" type="none"/>
          </a:ln>
        </p:spPr>
      </p:cxnSp>
      <p:pic>
        <p:nvPicPr>
          <p:cNvPr id="91" name="Google Shape;91;g1c25090611b_2_14"/>
          <p:cNvPicPr preferRelativeResize="0"/>
          <p:nvPr/>
        </p:nvPicPr>
        <p:blipFill rotWithShape="1">
          <a:blip r:embed="rId3">
            <a:alphaModFix/>
          </a:blip>
          <a:srcRect b="0" l="0" r="0" t="0"/>
          <a:stretch/>
        </p:blipFill>
        <p:spPr>
          <a:xfrm>
            <a:off x="918313" y="9704725"/>
            <a:ext cx="2243475" cy="871825"/>
          </a:xfrm>
          <a:prstGeom prst="rect">
            <a:avLst/>
          </a:prstGeom>
          <a:noFill/>
          <a:ln>
            <a:noFill/>
          </a:ln>
        </p:spPr>
      </p:pic>
      <p:pic>
        <p:nvPicPr>
          <p:cNvPr id="92" name="Google Shape;92;g1c25090611b_2_14"/>
          <p:cNvPicPr preferRelativeResize="0"/>
          <p:nvPr/>
        </p:nvPicPr>
        <p:blipFill rotWithShape="1">
          <a:blip r:embed="rId4">
            <a:alphaModFix/>
          </a:blip>
          <a:srcRect b="0" l="0" r="7518" t="7484"/>
          <a:stretch/>
        </p:blipFill>
        <p:spPr>
          <a:xfrm>
            <a:off x="496325" y="6058850"/>
            <a:ext cx="704700" cy="676225"/>
          </a:xfrm>
          <a:prstGeom prst="rect">
            <a:avLst/>
          </a:prstGeom>
          <a:noFill/>
          <a:ln>
            <a:noFill/>
          </a:ln>
        </p:spPr>
      </p:pic>
      <p:pic>
        <p:nvPicPr>
          <p:cNvPr id="93" name="Google Shape;93;g1c25090611b_2_14"/>
          <p:cNvPicPr preferRelativeResize="0"/>
          <p:nvPr/>
        </p:nvPicPr>
        <p:blipFill rotWithShape="1">
          <a:blip r:embed="rId5">
            <a:alphaModFix/>
          </a:blip>
          <a:srcRect b="0" l="0" r="0" t="0"/>
          <a:stretch/>
        </p:blipFill>
        <p:spPr>
          <a:xfrm>
            <a:off x="583688" y="3016341"/>
            <a:ext cx="629747" cy="624788"/>
          </a:xfrm>
          <a:prstGeom prst="rect">
            <a:avLst/>
          </a:prstGeom>
          <a:noFill/>
          <a:ln>
            <a:noFill/>
          </a:ln>
        </p:spPr>
      </p:pic>
      <p:sp>
        <p:nvSpPr>
          <p:cNvPr id="94" name="Google Shape;94;g1c25090611b_2_14"/>
          <p:cNvSpPr txBox="1"/>
          <p:nvPr/>
        </p:nvSpPr>
        <p:spPr>
          <a:xfrm>
            <a:off x="482441" y="5648041"/>
            <a:ext cx="6923003" cy="33852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ja-JP" sz="1000" u="none" cap="none" strike="noStrike">
                <a:solidFill>
                  <a:srgbClr val="FF0000"/>
                </a:solidFill>
                <a:latin typeface="Meiryo"/>
                <a:ea typeface="Meiryo"/>
                <a:cs typeface="Meiryo"/>
                <a:sym typeface="Meiryo"/>
              </a:rPr>
              <a:t>※読み取れない場合、App Store又はGoogle Playで「HRMOS経費」と検索してダウンロードしてください。</a:t>
            </a:r>
            <a:endParaRPr b="0" i="0" sz="1000" u="none" cap="none" strike="noStrike">
              <a:solidFill>
                <a:srgbClr val="FF0000"/>
              </a:solidFill>
              <a:latin typeface="Meiryo"/>
              <a:ea typeface="Meiryo"/>
              <a:cs typeface="Meiryo"/>
              <a:sym typeface="Meiryo"/>
            </a:endParaRPr>
          </a:p>
        </p:txBody>
      </p:sp>
      <p:sp>
        <p:nvSpPr>
          <p:cNvPr id="95" name="Google Shape;95;g1c25090611b_2_14"/>
          <p:cNvSpPr txBox="1"/>
          <p:nvPr/>
        </p:nvSpPr>
        <p:spPr>
          <a:xfrm>
            <a:off x="583688" y="4527007"/>
            <a:ext cx="704700" cy="36930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Meiryo"/>
                <a:ea typeface="Meiryo"/>
                <a:cs typeface="Meiryo"/>
                <a:sym typeface="Meiryo"/>
              </a:rPr>
              <a:t>iOS版</a:t>
            </a:r>
            <a:endParaRPr b="0" i="0" sz="1200" u="none" cap="none" strike="noStrike">
              <a:solidFill>
                <a:srgbClr val="000000"/>
              </a:solidFill>
              <a:latin typeface="Meiryo"/>
              <a:ea typeface="Meiryo"/>
              <a:cs typeface="Meiryo"/>
              <a:sym typeface="Meiryo"/>
            </a:endParaRPr>
          </a:p>
        </p:txBody>
      </p:sp>
      <p:sp>
        <p:nvSpPr>
          <p:cNvPr id="96" name="Google Shape;96;g1c25090611b_2_14"/>
          <p:cNvSpPr txBox="1"/>
          <p:nvPr/>
        </p:nvSpPr>
        <p:spPr>
          <a:xfrm>
            <a:off x="1924754" y="4527007"/>
            <a:ext cx="998641" cy="36930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ja-JP" sz="1200" u="none" cap="none" strike="noStrike">
                <a:solidFill>
                  <a:srgbClr val="000000"/>
                </a:solidFill>
                <a:latin typeface="Meiryo"/>
                <a:ea typeface="Meiryo"/>
                <a:cs typeface="Meiryo"/>
                <a:sym typeface="Meiryo"/>
              </a:rPr>
              <a:t>Android版</a:t>
            </a:r>
            <a:endParaRPr b="0" i="0" sz="1200" u="none" cap="none" strike="noStrike">
              <a:solidFill>
                <a:srgbClr val="000000"/>
              </a:solidFill>
              <a:latin typeface="Meiryo"/>
              <a:ea typeface="Meiryo"/>
              <a:cs typeface="Meiryo"/>
              <a:sym typeface="Meiryo"/>
            </a:endParaRPr>
          </a:p>
        </p:txBody>
      </p:sp>
      <p:pic>
        <p:nvPicPr>
          <p:cNvPr id="97" name="Google Shape;97;g1c25090611b_2_14"/>
          <p:cNvPicPr preferRelativeResize="0"/>
          <p:nvPr/>
        </p:nvPicPr>
        <p:blipFill rotWithShape="1">
          <a:blip r:embed="rId6">
            <a:alphaModFix/>
          </a:blip>
          <a:srcRect b="0" l="0" r="0" t="0"/>
          <a:stretch/>
        </p:blipFill>
        <p:spPr>
          <a:xfrm>
            <a:off x="603743" y="4856761"/>
            <a:ext cx="709602" cy="709602"/>
          </a:xfrm>
          <a:prstGeom prst="rect">
            <a:avLst/>
          </a:prstGeom>
          <a:noFill/>
          <a:ln>
            <a:noFill/>
          </a:ln>
        </p:spPr>
      </p:pic>
      <p:pic>
        <p:nvPicPr>
          <p:cNvPr id="98" name="Google Shape;98;g1c25090611b_2_14"/>
          <p:cNvPicPr preferRelativeResize="0"/>
          <p:nvPr/>
        </p:nvPicPr>
        <p:blipFill rotWithShape="1">
          <a:blip r:embed="rId7">
            <a:alphaModFix/>
          </a:blip>
          <a:srcRect b="0" l="0" r="0" t="0"/>
          <a:stretch/>
        </p:blipFill>
        <p:spPr>
          <a:xfrm>
            <a:off x="2069273" y="4818951"/>
            <a:ext cx="709602" cy="7096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p:nvPr/>
        </p:nvSpPr>
        <p:spPr>
          <a:xfrm>
            <a:off x="560913" y="611652"/>
            <a:ext cx="6819245"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2800" u="none" cap="none" strike="noStrike">
                <a:solidFill>
                  <a:srgbClr val="414042"/>
                </a:solidFill>
                <a:latin typeface="Meiryo"/>
                <a:ea typeface="Meiryo"/>
                <a:cs typeface="Meiryo"/>
                <a:sym typeface="Meiryo"/>
              </a:rPr>
              <a:t>HRMOS経費アプリの初期設定</a:t>
            </a:r>
            <a:endParaRPr b="0" i="0" sz="1200" u="none" cap="none" strike="noStrike">
              <a:solidFill>
                <a:srgbClr val="000000"/>
              </a:solidFill>
              <a:latin typeface="Meiryo"/>
              <a:ea typeface="Meiryo"/>
              <a:cs typeface="Meiryo"/>
              <a:sym typeface="Meiryo"/>
            </a:endParaRPr>
          </a:p>
        </p:txBody>
      </p:sp>
      <p:sp>
        <p:nvSpPr>
          <p:cNvPr id="105" name="Google Shape;105;p5"/>
          <p:cNvSpPr/>
          <p:nvPr/>
        </p:nvSpPr>
        <p:spPr>
          <a:xfrm>
            <a:off x="581235" y="1142765"/>
            <a:ext cx="633420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5A5757"/>
                </a:solidFill>
                <a:latin typeface="Meiryo"/>
                <a:ea typeface="Meiryo"/>
                <a:cs typeface="Meiryo"/>
                <a:sym typeface="Meiryo"/>
              </a:rPr>
              <a:t>HRMOS経費のスマホアプリをご利用開始するにあたって、必要な設定です。</a:t>
            </a:r>
            <a:endParaRPr b="0" i="0" sz="1400" u="none" cap="none" strike="noStrike">
              <a:solidFill>
                <a:srgbClr val="000000"/>
              </a:solidFill>
              <a:latin typeface="Meiryo"/>
              <a:ea typeface="Meiryo"/>
              <a:cs typeface="Meiryo"/>
              <a:sym typeface="Meiryo"/>
            </a:endParaRPr>
          </a:p>
        </p:txBody>
      </p:sp>
      <p:sp>
        <p:nvSpPr>
          <p:cNvPr id="106" name="Google Shape;106;p5"/>
          <p:cNvSpPr txBox="1"/>
          <p:nvPr>
            <p:ph idx="12" type="sldNum"/>
          </p:nvPr>
        </p:nvSpPr>
        <p:spPr>
          <a:xfrm>
            <a:off x="5632455" y="10389531"/>
            <a:ext cx="1747838" cy="40714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107" name="Google Shape;107;p5"/>
          <p:cNvSpPr txBox="1"/>
          <p:nvPr/>
        </p:nvSpPr>
        <p:spPr>
          <a:xfrm>
            <a:off x="518579" y="1828632"/>
            <a:ext cx="6493200" cy="620652"/>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1. HRMOS経費アプリを起動し、利用規約を確認いただき、</a:t>
            </a:r>
            <a:br>
              <a:rPr b="0" i="0" lang="ja-JP" sz="1200" u="none" cap="none" strike="noStrike">
                <a:solidFill>
                  <a:schemeClr val="dk1"/>
                </a:solidFill>
                <a:latin typeface="Meiryo"/>
                <a:ea typeface="Meiryo"/>
                <a:cs typeface="Meiryo"/>
                <a:sym typeface="Meiryo"/>
              </a:rPr>
            </a:br>
            <a:r>
              <a:rPr b="0" i="0" lang="ja-JP" sz="1200" u="none" cap="none" strike="noStrike">
                <a:solidFill>
                  <a:schemeClr val="dk1"/>
                </a:solidFill>
                <a:latin typeface="Meiryo"/>
                <a:ea typeface="Meiryo"/>
                <a:cs typeface="Meiryo"/>
                <a:sym typeface="Meiryo"/>
              </a:rPr>
              <a:t>   『上記の利用規約に同意する』にチェックを入れて [同意する] をタップします。</a:t>
            </a:r>
            <a:endParaRPr b="0" i="0" sz="1200" u="none" cap="none" strike="noStrike">
              <a:solidFill>
                <a:srgbClr val="000000"/>
              </a:solidFill>
              <a:latin typeface="Meiryo"/>
              <a:ea typeface="Meiryo"/>
              <a:cs typeface="Meiryo"/>
              <a:sym typeface="Meiryo"/>
            </a:endParaRPr>
          </a:p>
        </p:txBody>
      </p:sp>
      <p:sp>
        <p:nvSpPr>
          <p:cNvPr id="108" name="Google Shape;108;p5"/>
          <p:cNvSpPr txBox="1"/>
          <p:nvPr/>
        </p:nvSpPr>
        <p:spPr>
          <a:xfrm>
            <a:off x="518579" y="6043163"/>
            <a:ext cx="6493200" cy="620652"/>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2. アプリ画面の [2次元バーコードで読み込み] をタップして、</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　 以下のQRコードを読み込むと、『接続先』と『アクセスキー』が自動で入力されます。</a:t>
            </a:r>
            <a:endParaRPr b="0" i="0" sz="1200" u="none" cap="none" strike="noStrike">
              <a:solidFill>
                <a:srgbClr val="000000"/>
              </a:solidFill>
              <a:latin typeface="Meiryo"/>
              <a:ea typeface="Meiryo"/>
              <a:cs typeface="Meiryo"/>
              <a:sym typeface="Meiryo"/>
            </a:endParaRPr>
          </a:p>
        </p:txBody>
      </p:sp>
      <p:pic>
        <p:nvPicPr>
          <p:cNvPr descr="グラフィカル ユーザー インターフェイス, テキスト, アプリケーション, チャットまたはテキスト メッセージ&#10;&#10;AI 生成コンテンツは誤りを含む可能性があります。" id="109" name="Google Shape;109;p5"/>
          <p:cNvPicPr preferRelativeResize="0"/>
          <p:nvPr/>
        </p:nvPicPr>
        <p:blipFill rotWithShape="1">
          <a:blip r:embed="rId3">
            <a:alphaModFix/>
          </a:blip>
          <a:srcRect b="0" l="0" r="0" t="0"/>
          <a:stretch/>
        </p:blipFill>
        <p:spPr>
          <a:xfrm>
            <a:off x="839937" y="6680256"/>
            <a:ext cx="2904067" cy="1928143"/>
          </a:xfrm>
          <a:prstGeom prst="rect">
            <a:avLst/>
          </a:prstGeom>
          <a:noFill/>
          <a:ln cap="flat" cmpd="sng" w="9525">
            <a:solidFill>
              <a:srgbClr val="D8D8D8"/>
            </a:solidFill>
            <a:prstDash val="solid"/>
            <a:round/>
            <a:headEnd len="sm" w="sm" type="none"/>
            <a:tailEnd len="sm" w="sm" type="none"/>
          </a:ln>
        </p:spPr>
      </p:pic>
      <p:grpSp>
        <p:nvGrpSpPr>
          <p:cNvPr id="110" name="Google Shape;110;p5"/>
          <p:cNvGrpSpPr/>
          <p:nvPr/>
        </p:nvGrpSpPr>
        <p:grpSpPr>
          <a:xfrm>
            <a:off x="702315" y="2486070"/>
            <a:ext cx="2658402" cy="3237011"/>
            <a:chOff x="702315" y="2391067"/>
            <a:chExt cx="2198366" cy="2676847"/>
          </a:xfrm>
        </p:grpSpPr>
        <p:pic>
          <p:nvPicPr>
            <p:cNvPr descr="テキスト&#10;&#10;AI 生成コンテンツは誤りを含む可能性があります。" id="111" name="Google Shape;111;p5"/>
            <p:cNvPicPr preferRelativeResize="0"/>
            <p:nvPr/>
          </p:nvPicPr>
          <p:blipFill rotWithShape="1">
            <a:blip r:embed="rId4">
              <a:alphaModFix/>
            </a:blip>
            <a:srcRect b="54166" l="0" r="0" t="0"/>
            <a:stretch/>
          </p:blipFill>
          <p:spPr>
            <a:xfrm>
              <a:off x="839937" y="2391067"/>
              <a:ext cx="1962530" cy="1562866"/>
            </a:xfrm>
            <a:prstGeom prst="rect">
              <a:avLst/>
            </a:prstGeom>
            <a:noFill/>
            <a:ln cap="flat" cmpd="sng" w="9525">
              <a:solidFill>
                <a:srgbClr val="D8D8D8"/>
              </a:solidFill>
              <a:prstDash val="solid"/>
              <a:round/>
              <a:headEnd len="sm" w="sm" type="none"/>
              <a:tailEnd len="sm" w="sm" type="none"/>
            </a:ln>
          </p:spPr>
        </p:pic>
        <p:pic>
          <p:nvPicPr>
            <p:cNvPr descr="テキスト&#10;&#10;AI 生成コンテンツは誤りを含む可能性があります。" id="112" name="Google Shape;112;p5"/>
            <p:cNvPicPr preferRelativeResize="0"/>
            <p:nvPr/>
          </p:nvPicPr>
          <p:blipFill rotWithShape="1">
            <a:blip r:embed="rId4">
              <a:alphaModFix/>
            </a:blip>
            <a:srcRect b="0" l="0" r="0" t="67331"/>
            <a:stretch/>
          </p:blipFill>
          <p:spPr>
            <a:xfrm>
              <a:off x="839937" y="3953933"/>
              <a:ext cx="1962530" cy="1113981"/>
            </a:xfrm>
            <a:prstGeom prst="rect">
              <a:avLst/>
            </a:prstGeom>
            <a:noFill/>
            <a:ln cap="flat" cmpd="sng" w="9525">
              <a:solidFill>
                <a:srgbClr val="D8D8D8"/>
              </a:solidFill>
              <a:prstDash val="solid"/>
              <a:round/>
              <a:headEnd len="sm" w="sm" type="none"/>
              <a:tailEnd len="sm" w="sm" type="none"/>
            </a:ln>
          </p:spPr>
        </p:pic>
        <p:sp>
          <p:nvSpPr>
            <p:cNvPr id="113" name="Google Shape;113;p5"/>
            <p:cNvSpPr/>
            <p:nvPr/>
          </p:nvSpPr>
          <p:spPr>
            <a:xfrm>
              <a:off x="777240" y="3634731"/>
              <a:ext cx="2072639" cy="642629"/>
            </a:xfrm>
            <a:prstGeom prst="rect">
              <a:avLst/>
            </a:prstGeom>
            <a:gradFill>
              <a:gsLst>
                <a:gs pos="0">
                  <a:srgbClr val="FFFFFF">
                    <a:alpha val="49411"/>
                  </a:srgbClr>
                </a:gs>
                <a:gs pos="17000">
                  <a:schemeClr val="lt1"/>
                </a:gs>
                <a:gs pos="54000">
                  <a:srgbClr val="FFFFFF"/>
                </a:gs>
                <a:gs pos="87000">
                  <a:schemeClr val="lt1"/>
                </a:gs>
                <a:gs pos="100000">
                  <a:srgbClr val="FFFFFF">
                    <a:alpha val="4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14" name="Google Shape;114;p5"/>
            <p:cNvGrpSpPr/>
            <p:nvPr/>
          </p:nvGrpSpPr>
          <p:grpSpPr>
            <a:xfrm>
              <a:off x="702315" y="3879127"/>
              <a:ext cx="2198366" cy="166545"/>
              <a:chOff x="3693159" y="2967815"/>
              <a:chExt cx="1515344" cy="156845"/>
            </a:xfrm>
          </p:grpSpPr>
          <p:sp>
            <p:nvSpPr>
              <p:cNvPr id="115" name="Google Shape;115;p5"/>
              <p:cNvSpPr/>
              <p:nvPr/>
            </p:nvSpPr>
            <p:spPr>
              <a:xfrm>
                <a:off x="3693160" y="2967815"/>
                <a:ext cx="1515343" cy="96520"/>
              </a:xfrm>
              <a:custGeom>
                <a:rect b="b" l="l" r="r" t="t"/>
                <a:pathLst>
                  <a:path extrusionOk="0" h="716280" w="4318000">
                    <a:moveTo>
                      <a:pt x="0" y="716280"/>
                    </a:moveTo>
                    <a:cubicBezTo>
                      <a:pt x="238336" y="358140"/>
                      <a:pt x="476673" y="0"/>
                      <a:pt x="716280" y="0"/>
                    </a:cubicBezTo>
                    <a:cubicBezTo>
                      <a:pt x="955887" y="0"/>
                      <a:pt x="1198033" y="715433"/>
                      <a:pt x="1437640" y="716280"/>
                    </a:cubicBezTo>
                    <a:cubicBezTo>
                      <a:pt x="1677247" y="717127"/>
                      <a:pt x="1914313" y="5927"/>
                      <a:pt x="2153920" y="5080"/>
                    </a:cubicBezTo>
                    <a:cubicBezTo>
                      <a:pt x="2393527" y="4233"/>
                      <a:pt x="2634827" y="712047"/>
                      <a:pt x="2875280" y="711200"/>
                    </a:cubicBezTo>
                    <a:cubicBezTo>
                      <a:pt x="3115733" y="710353"/>
                      <a:pt x="3356187" y="-847"/>
                      <a:pt x="3596640" y="0"/>
                    </a:cubicBezTo>
                    <a:cubicBezTo>
                      <a:pt x="3837093" y="847"/>
                      <a:pt x="4077546" y="358563"/>
                      <a:pt x="4318000" y="716280"/>
                    </a:cubicBezTo>
                  </a:path>
                </a:pathLst>
              </a:cu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5"/>
              <p:cNvSpPr/>
              <p:nvPr/>
            </p:nvSpPr>
            <p:spPr>
              <a:xfrm>
                <a:off x="3693159" y="3028140"/>
                <a:ext cx="1515343" cy="96520"/>
              </a:xfrm>
              <a:custGeom>
                <a:rect b="b" l="l" r="r" t="t"/>
                <a:pathLst>
                  <a:path extrusionOk="0" h="716280" w="4318000">
                    <a:moveTo>
                      <a:pt x="0" y="716280"/>
                    </a:moveTo>
                    <a:cubicBezTo>
                      <a:pt x="238336" y="358140"/>
                      <a:pt x="476673" y="0"/>
                      <a:pt x="716280" y="0"/>
                    </a:cubicBezTo>
                    <a:cubicBezTo>
                      <a:pt x="955887" y="0"/>
                      <a:pt x="1198033" y="715433"/>
                      <a:pt x="1437640" y="716280"/>
                    </a:cubicBezTo>
                    <a:cubicBezTo>
                      <a:pt x="1677247" y="717127"/>
                      <a:pt x="1914313" y="5927"/>
                      <a:pt x="2153920" y="5080"/>
                    </a:cubicBezTo>
                    <a:cubicBezTo>
                      <a:pt x="2393527" y="4233"/>
                      <a:pt x="2634827" y="712047"/>
                      <a:pt x="2875280" y="711200"/>
                    </a:cubicBezTo>
                    <a:cubicBezTo>
                      <a:pt x="3115733" y="710353"/>
                      <a:pt x="3356187" y="-847"/>
                      <a:pt x="3596640" y="0"/>
                    </a:cubicBezTo>
                    <a:cubicBezTo>
                      <a:pt x="3837093" y="847"/>
                      <a:pt x="4077546" y="358563"/>
                      <a:pt x="4318000" y="716280"/>
                    </a:cubicBezTo>
                  </a:path>
                </a:pathLst>
              </a:cu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sp>
        <p:nvSpPr>
          <p:cNvPr id="117" name="Google Shape;117;p5"/>
          <p:cNvSpPr txBox="1"/>
          <p:nvPr/>
        </p:nvSpPr>
        <p:spPr>
          <a:xfrm>
            <a:off x="518579" y="9060872"/>
            <a:ext cx="6861579" cy="1233641"/>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３. PCブラウザにて、HRMOS経費にログインいただき、</a:t>
            </a:r>
            <a:br>
              <a:rPr b="0" i="0" lang="ja-JP" sz="1200" u="none" cap="none" strike="noStrike">
                <a:solidFill>
                  <a:schemeClr val="dk1"/>
                </a:solidFill>
                <a:latin typeface="Meiryo"/>
                <a:ea typeface="Meiryo"/>
                <a:cs typeface="Meiryo"/>
                <a:sym typeface="Meiryo"/>
              </a:rPr>
            </a:br>
            <a:r>
              <a:rPr b="0" i="0" lang="ja-JP" sz="1200" u="none" cap="none" strike="noStrike">
                <a:solidFill>
                  <a:schemeClr val="dk1"/>
                </a:solidFill>
                <a:latin typeface="Meiryo"/>
                <a:ea typeface="Meiryo"/>
                <a:cs typeface="Meiryo"/>
                <a:sym typeface="Meiryo"/>
              </a:rPr>
              <a:t>　 画面右上のユーザーアイコンをクリックし［サービス情報］を選択。</a:t>
            </a:r>
            <a:br>
              <a:rPr b="0" i="0" lang="ja-JP" sz="1200" u="none" cap="none" strike="noStrike">
                <a:solidFill>
                  <a:schemeClr val="dk1"/>
                </a:solidFill>
                <a:latin typeface="Meiryo"/>
                <a:ea typeface="Meiryo"/>
                <a:cs typeface="Meiryo"/>
                <a:sym typeface="Meiryo"/>
              </a:rPr>
            </a:br>
            <a:r>
              <a:rPr b="0" i="0" lang="ja-JP" sz="1200" u="none" cap="none" strike="noStrike">
                <a:solidFill>
                  <a:schemeClr val="dk1"/>
                </a:solidFill>
                <a:latin typeface="Meiryo"/>
                <a:ea typeface="Meiryo"/>
                <a:cs typeface="Meiryo"/>
                <a:sym typeface="Meiryo"/>
              </a:rPr>
              <a:t>　 表示された画面内の［QRコードを表示する］をクリックして表示されたQRコードを</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　 2.で開いたスマホの画面で読み取ると、自動で『接続先』と『アクセスキー』が入力されます。</a:t>
            </a:r>
            <a:endParaRPr b="0" i="0" sz="1200" u="none" cap="none" strike="noStrike">
              <a:solidFill>
                <a:schemeClr val="dk1"/>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idx="12" type="sldNum"/>
          </p:nvPr>
        </p:nvSpPr>
        <p:spPr>
          <a:xfrm>
            <a:off x="5639702" y="10350013"/>
            <a:ext cx="1747838" cy="42087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23" name="Google Shape;123;p7"/>
          <p:cNvSpPr/>
          <p:nvPr/>
        </p:nvSpPr>
        <p:spPr>
          <a:xfrm>
            <a:off x="560913" y="611652"/>
            <a:ext cx="6819245"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ja-JP" sz="2800" u="none" cap="none" strike="noStrike">
                <a:solidFill>
                  <a:srgbClr val="414042"/>
                </a:solidFill>
                <a:latin typeface="Meiryo"/>
                <a:ea typeface="Meiryo"/>
                <a:cs typeface="Meiryo"/>
                <a:sym typeface="Meiryo"/>
              </a:rPr>
              <a:t>HRMOS経費アプリの初期設定</a:t>
            </a:r>
            <a:r>
              <a:rPr b="1" i="0" lang="ja-JP" sz="2000" u="none" cap="none" strike="noStrike">
                <a:solidFill>
                  <a:srgbClr val="414042"/>
                </a:solidFill>
                <a:latin typeface="Meiryo"/>
                <a:ea typeface="Meiryo"/>
                <a:cs typeface="Meiryo"/>
                <a:sym typeface="Meiryo"/>
              </a:rPr>
              <a:t>（続き）</a:t>
            </a:r>
            <a:endParaRPr b="0" i="0" sz="1200" u="none" cap="none" strike="noStrike">
              <a:solidFill>
                <a:srgbClr val="000000"/>
              </a:solidFill>
              <a:latin typeface="Meiryo"/>
              <a:ea typeface="Meiryo"/>
              <a:cs typeface="Meiryo"/>
              <a:sym typeface="Meiryo"/>
            </a:endParaRPr>
          </a:p>
        </p:txBody>
      </p:sp>
      <p:sp>
        <p:nvSpPr>
          <p:cNvPr id="124" name="Google Shape;124;p7"/>
          <p:cNvSpPr txBox="1"/>
          <p:nvPr/>
        </p:nvSpPr>
        <p:spPr>
          <a:xfrm>
            <a:off x="518579" y="1828632"/>
            <a:ext cx="6493200" cy="36930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4. ログイン用の『ユーザーID』と『パスワード』を入力し、[設定] クリックします</a:t>
            </a:r>
            <a:r>
              <a:rPr b="0" i="0" lang="ja-JP" sz="1200" u="none" cap="none" strike="noStrike">
                <a:solidFill>
                  <a:srgbClr val="000000"/>
                </a:solidFill>
                <a:latin typeface="Meiryo"/>
                <a:ea typeface="Meiryo"/>
                <a:cs typeface="Meiryo"/>
                <a:sym typeface="Meiryo"/>
              </a:rPr>
              <a:t>。</a:t>
            </a:r>
            <a:endParaRPr b="0" i="0" sz="1200" u="none" cap="none" strike="noStrike">
              <a:solidFill>
                <a:schemeClr val="dk1"/>
              </a:solidFill>
              <a:latin typeface="Meiryo"/>
              <a:ea typeface="Meiryo"/>
              <a:cs typeface="Meiryo"/>
              <a:sym typeface="Meiryo"/>
            </a:endParaRPr>
          </a:p>
        </p:txBody>
      </p:sp>
      <p:pic>
        <p:nvPicPr>
          <p:cNvPr descr="グラフィカル ユーザー インターフェイス, アプリケーション&#10;&#10;AI 生成コンテンツは誤りを含む可能性があります。" id="125" name="Google Shape;125;p7"/>
          <p:cNvPicPr preferRelativeResize="0"/>
          <p:nvPr/>
        </p:nvPicPr>
        <p:blipFill rotWithShape="1">
          <a:blip r:embed="rId3">
            <a:alphaModFix/>
          </a:blip>
          <a:srcRect b="5313" l="0" r="0" t="27098"/>
          <a:stretch/>
        </p:blipFill>
        <p:spPr>
          <a:xfrm>
            <a:off x="797104" y="2291937"/>
            <a:ext cx="2685790" cy="3930732"/>
          </a:xfrm>
          <a:prstGeom prst="rect">
            <a:avLst/>
          </a:prstGeom>
          <a:noFill/>
          <a:ln cap="flat" cmpd="sng" w="9525">
            <a:solidFill>
              <a:srgbClr val="D8D8D8"/>
            </a:solidFill>
            <a:prstDash val="solid"/>
            <a:round/>
            <a:headEnd len="sm" w="sm" type="none"/>
            <a:tailEnd len="sm" w="sm" type="none"/>
          </a:ln>
        </p:spPr>
      </p:pic>
      <p:sp>
        <p:nvSpPr>
          <p:cNvPr id="126" name="Google Shape;126;p7"/>
          <p:cNvSpPr/>
          <p:nvPr/>
        </p:nvSpPr>
        <p:spPr>
          <a:xfrm rot="-5400000">
            <a:off x="4216325" y="3384877"/>
            <a:ext cx="2386646" cy="3288933"/>
          </a:xfrm>
          <a:custGeom>
            <a:rect b="b" l="l" r="r" t="t"/>
            <a:pathLst>
              <a:path extrusionOk="0" h="3525636" w="3062455">
                <a:moveTo>
                  <a:pt x="3062455" y="403168"/>
                </a:moveTo>
                <a:lnTo>
                  <a:pt x="3062455" y="3373493"/>
                </a:lnTo>
                <a:cubicBezTo>
                  <a:pt x="3062455" y="3457519"/>
                  <a:pt x="2994338" y="3525636"/>
                  <a:pt x="2910312" y="3525636"/>
                </a:cubicBezTo>
                <a:lnTo>
                  <a:pt x="152143" y="3525636"/>
                </a:lnTo>
                <a:cubicBezTo>
                  <a:pt x="68117" y="3525636"/>
                  <a:pt x="0" y="3457519"/>
                  <a:pt x="0" y="3373493"/>
                </a:cubicBezTo>
                <a:lnTo>
                  <a:pt x="0" y="403168"/>
                </a:lnTo>
                <a:cubicBezTo>
                  <a:pt x="0" y="319142"/>
                  <a:pt x="68117" y="251025"/>
                  <a:pt x="152143" y="251025"/>
                </a:cubicBezTo>
                <a:lnTo>
                  <a:pt x="620328" y="251025"/>
                </a:lnTo>
                <a:lnTo>
                  <a:pt x="734223" y="0"/>
                </a:lnTo>
                <a:lnTo>
                  <a:pt x="848118" y="251025"/>
                </a:lnTo>
                <a:lnTo>
                  <a:pt x="2910312" y="251025"/>
                </a:lnTo>
                <a:cubicBezTo>
                  <a:pt x="2994338" y="251025"/>
                  <a:pt x="3062455" y="319142"/>
                  <a:pt x="3062455" y="403168"/>
                </a:cubicBezTo>
                <a:close/>
              </a:path>
            </a:pathLst>
          </a:cu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7" name="Google Shape;127;p7"/>
          <p:cNvSpPr txBox="1"/>
          <p:nvPr/>
        </p:nvSpPr>
        <p:spPr>
          <a:xfrm>
            <a:off x="4101500" y="3941182"/>
            <a:ext cx="3076403" cy="1915879"/>
          </a:xfrm>
          <a:prstGeom prst="rect">
            <a:avLst/>
          </a:prstGeom>
          <a:noFill/>
          <a:ln>
            <a:noFill/>
          </a:ln>
        </p:spPr>
        <p:txBody>
          <a:bodyPr anchorCtr="0" anchor="t" bIns="91425" lIns="91425" spcFirstLastPara="1" rIns="91425" wrap="square" tIns="91425">
            <a:spAutoFit/>
          </a:bodyPr>
          <a:lstStyle/>
          <a:p>
            <a:pPr indent="0" lvl="0" marL="0" marR="0" rtl="0" algn="l">
              <a:lnSpc>
                <a:spcPct val="138181"/>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ログイン用の</a:t>
            </a:r>
            <a:endParaRPr b="0" i="0" sz="1100" u="none" cap="none" strike="noStrike">
              <a:solidFill>
                <a:schemeClr val="dk1"/>
              </a:solidFill>
              <a:latin typeface="Meiryo"/>
              <a:ea typeface="Meiryo"/>
              <a:cs typeface="Meiryo"/>
              <a:sym typeface="Meiryo"/>
            </a:endParaRPr>
          </a:p>
          <a:p>
            <a:pPr indent="0" lvl="0" marL="0" marR="0" rtl="0" algn="l">
              <a:lnSpc>
                <a:spcPct val="138181"/>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『ユーザーID』と『パスワード』は</a:t>
            </a:r>
            <a:endParaRPr b="0" i="0" sz="1100" u="none" cap="none" strike="noStrike">
              <a:solidFill>
                <a:schemeClr val="dk1"/>
              </a:solidFill>
              <a:latin typeface="Meiryo"/>
              <a:ea typeface="Meiryo"/>
              <a:cs typeface="Meiryo"/>
              <a:sym typeface="Meiryo"/>
            </a:endParaRPr>
          </a:p>
          <a:p>
            <a:pPr indent="0" lvl="0" marL="0" marR="0" rtl="0" algn="l">
              <a:lnSpc>
                <a:spcPct val="138181"/>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PC用のwebブラウザ版のHRMOS経費に</a:t>
            </a:r>
            <a:endParaRPr b="0" i="0" sz="1100" u="none" cap="none" strike="noStrike">
              <a:solidFill>
                <a:schemeClr val="dk1"/>
              </a:solidFill>
              <a:latin typeface="Meiryo"/>
              <a:ea typeface="Meiryo"/>
              <a:cs typeface="Meiryo"/>
              <a:sym typeface="Meiryo"/>
            </a:endParaRPr>
          </a:p>
          <a:p>
            <a:pPr indent="0" lvl="0" marL="0" marR="0" rtl="0" algn="l">
              <a:lnSpc>
                <a:spcPct val="138181"/>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ログインする際と同様です。</a:t>
            </a:r>
            <a:endParaRPr b="0" i="0" sz="1100" u="none" cap="none" strike="noStrike">
              <a:solidFill>
                <a:schemeClr val="dk1"/>
              </a:solidFill>
              <a:latin typeface="Meiryo"/>
              <a:ea typeface="Meiryo"/>
              <a:cs typeface="Meiryo"/>
              <a:sym typeface="Meiryo"/>
            </a:endParaRPr>
          </a:p>
          <a:p>
            <a:pPr indent="0" lvl="0" marL="0" marR="0" rtl="0" algn="l">
              <a:lnSpc>
                <a:spcPct val="138181"/>
              </a:lnSpc>
              <a:spcBef>
                <a:spcPts val="0"/>
              </a:spcBef>
              <a:spcAft>
                <a:spcPts val="0"/>
              </a:spcAft>
              <a:buClr>
                <a:srgbClr val="000000"/>
              </a:buClr>
              <a:buSzPts val="1100"/>
              <a:buFont typeface="Arial"/>
              <a:buNone/>
            </a:pPr>
            <a:r>
              <a:t/>
            </a:r>
            <a:endParaRPr b="0" i="0" sz="1100" u="none" cap="none" strike="noStrike">
              <a:solidFill>
                <a:schemeClr val="dk1"/>
              </a:solidFill>
              <a:latin typeface="Meiryo"/>
              <a:ea typeface="Meiryo"/>
              <a:cs typeface="Meiryo"/>
              <a:sym typeface="Meiryo"/>
            </a:endParaRPr>
          </a:p>
          <a:p>
            <a:pPr indent="0" lvl="0" marL="0" marR="0" rtl="0" algn="l">
              <a:lnSpc>
                <a:spcPct val="138181"/>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もしログイン用の</a:t>
            </a:r>
            <a:endParaRPr b="0" i="0" sz="1100" u="none" cap="none" strike="noStrike">
              <a:solidFill>
                <a:schemeClr val="dk1"/>
              </a:solidFill>
              <a:latin typeface="Meiryo"/>
              <a:ea typeface="Meiryo"/>
              <a:cs typeface="Meiryo"/>
              <a:sym typeface="Meiryo"/>
            </a:endParaRPr>
          </a:p>
          <a:p>
            <a:pPr indent="0" lvl="0" marL="0" marR="0" rtl="0" algn="l">
              <a:lnSpc>
                <a:spcPct val="138181"/>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『ユーザーID』と『パスワード』が</a:t>
            </a:r>
            <a:endParaRPr b="0" i="0" sz="1100" u="none" cap="none" strike="noStrike">
              <a:solidFill>
                <a:schemeClr val="dk1"/>
              </a:solidFill>
              <a:latin typeface="Meiryo"/>
              <a:ea typeface="Meiryo"/>
              <a:cs typeface="Meiryo"/>
              <a:sym typeface="Meiryo"/>
            </a:endParaRPr>
          </a:p>
          <a:p>
            <a:pPr indent="0" lvl="0" marL="0" marR="0" rtl="0" algn="l">
              <a:lnSpc>
                <a:spcPct val="138181"/>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わからない場合は管理者（●●）まで</a:t>
            </a:r>
            <a:endParaRPr b="0" i="0" sz="1100" u="none" cap="none" strike="noStrike">
              <a:solidFill>
                <a:schemeClr val="dk1"/>
              </a:solidFill>
              <a:latin typeface="Meiryo"/>
              <a:ea typeface="Meiryo"/>
              <a:cs typeface="Meiryo"/>
              <a:sym typeface="Meiryo"/>
            </a:endParaRPr>
          </a:p>
          <a:p>
            <a:pPr indent="0" lvl="0" marL="0" marR="0" rtl="0" algn="l">
              <a:lnSpc>
                <a:spcPct val="138181"/>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お問い合わせください。</a:t>
            </a:r>
            <a:endParaRPr b="0" i="0" sz="1100" u="none" cap="none" strike="noStrike">
              <a:solidFill>
                <a:srgbClr val="000000"/>
              </a:solidFill>
              <a:latin typeface="Meiryo"/>
              <a:ea typeface="Meiryo"/>
              <a:cs typeface="Meiryo"/>
              <a:sym typeface="Meiryo"/>
            </a:endParaRPr>
          </a:p>
        </p:txBody>
      </p:sp>
      <p:sp>
        <p:nvSpPr>
          <p:cNvPr id="128" name="Google Shape;128;p7"/>
          <p:cNvSpPr txBox="1"/>
          <p:nvPr/>
        </p:nvSpPr>
        <p:spPr>
          <a:xfrm>
            <a:off x="560913" y="6517405"/>
            <a:ext cx="6493200" cy="36930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5. 下記の画面が表示されますので、管理者・承認者からの承認をお待ちください。</a:t>
            </a:r>
            <a:endParaRPr b="0" i="0" sz="1200" u="none" cap="none" strike="noStrike">
              <a:solidFill>
                <a:schemeClr val="dk1"/>
              </a:solidFill>
              <a:latin typeface="Meiryo"/>
              <a:ea typeface="Meiryo"/>
              <a:cs typeface="Meiryo"/>
              <a:sym typeface="Meiryo"/>
            </a:endParaRPr>
          </a:p>
        </p:txBody>
      </p:sp>
      <p:pic>
        <p:nvPicPr>
          <p:cNvPr descr="グラフィカル ユーザー インターフェイス, アプリケーション&#10;&#10;AI 生成コンテンツは誤りを含む可能性があります。" id="129" name="Google Shape;129;p7"/>
          <p:cNvPicPr preferRelativeResize="0"/>
          <p:nvPr/>
        </p:nvPicPr>
        <p:blipFill rotWithShape="1">
          <a:blip r:embed="rId4">
            <a:alphaModFix/>
          </a:blip>
          <a:srcRect b="0" l="0" r="0" t="0"/>
          <a:stretch/>
        </p:blipFill>
        <p:spPr>
          <a:xfrm>
            <a:off x="834639" y="6886707"/>
            <a:ext cx="3135896" cy="1942027"/>
          </a:xfrm>
          <a:prstGeom prst="rect">
            <a:avLst/>
          </a:prstGeom>
          <a:noFill/>
          <a:ln>
            <a:noFill/>
          </a:ln>
        </p:spPr>
      </p:pic>
      <p:sp>
        <p:nvSpPr>
          <p:cNvPr id="130" name="Google Shape;130;p7"/>
          <p:cNvSpPr/>
          <p:nvPr/>
        </p:nvSpPr>
        <p:spPr>
          <a:xfrm>
            <a:off x="1437563" y="9262194"/>
            <a:ext cx="5327874" cy="1035454"/>
          </a:xfrm>
          <a:prstGeom prst="roundRect">
            <a:avLst>
              <a:gd fmla="val 6245" name="adj"/>
            </a:avLst>
          </a:prstGeom>
          <a:solidFill>
            <a:srgbClr val="F2F2F2"/>
          </a:solidFill>
          <a:ln>
            <a:noFill/>
          </a:ln>
        </p:spPr>
        <p:txBody>
          <a:bodyPr anchorCtr="0" anchor="ctr" bIns="45700" lIns="90000" spcFirstLastPara="1" rIns="91425" wrap="square" tIns="0">
            <a:noAutofit/>
          </a:bodyPr>
          <a:lstStyle/>
          <a:p>
            <a:pPr indent="0" lvl="0" marL="12700" marR="0" rtl="0" algn="ctr">
              <a:lnSpc>
                <a:spcPct val="134285"/>
              </a:lnSpc>
              <a:spcBef>
                <a:spcPts val="0"/>
              </a:spcBef>
              <a:spcAft>
                <a:spcPts val="0"/>
              </a:spcAft>
              <a:buClr>
                <a:srgbClr val="000000"/>
              </a:buClr>
              <a:buSzPts val="1200"/>
              <a:buFont typeface="Arial"/>
              <a:buNone/>
            </a:pPr>
            <a:r>
              <a:rPr b="0" i="0" lang="ja-JP" sz="1200" u="none" cap="none" strike="noStrike">
                <a:solidFill>
                  <a:srgbClr val="414042"/>
                </a:solidFill>
                <a:latin typeface="Meiryo"/>
                <a:ea typeface="Meiryo"/>
                <a:cs typeface="Meiryo"/>
                <a:sym typeface="Meiryo"/>
              </a:rPr>
              <a:t>初期設定以降のご利用方法の詳細マニュアルは、</a:t>
            </a:r>
            <a:endParaRPr b="0" i="0" sz="1200" u="none" cap="none" strike="noStrike">
              <a:solidFill>
                <a:srgbClr val="414042"/>
              </a:solidFill>
              <a:latin typeface="Meiryo"/>
              <a:ea typeface="Meiryo"/>
              <a:cs typeface="Meiryo"/>
              <a:sym typeface="Meiryo"/>
            </a:endParaRPr>
          </a:p>
          <a:p>
            <a:pPr indent="0" lvl="0" marL="12700" marR="0" rtl="0" algn="ctr">
              <a:lnSpc>
                <a:spcPct val="134285"/>
              </a:lnSpc>
              <a:spcBef>
                <a:spcPts val="0"/>
              </a:spcBef>
              <a:spcAft>
                <a:spcPts val="0"/>
              </a:spcAft>
              <a:buClr>
                <a:srgbClr val="000000"/>
              </a:buClr>
              <a:buSzPts val="1200"/>
              <a:buFont typeface="Arial"/>
              <a:buNone/>
            </a:pPr>
            <a:r>
              <a:rPr b="0" i="0" lang="ja-JP" sz="1200" u="none" cap="none" strike="noStrike">
                <a:solidFill>
                  <a:srgbClr val="414042"/>
                </a:solidFill>
                <a:latin typeface="Meiryo"/>
                <a:ea typeface="Meiryo"/>
                <a:cs typeface="Meiryo"/>
                <a:sym typeface="Meiryo"/>
              </a:rPr>
              <a:t>以下のURLにアクセスいただき、ご確認ください。</a:t>
            </a:r>
            <a:endParaRPr b="0" i="0" sz="1200" u="none" cap="none" strike="noStrike">
              <a:solidFill>
                <a:srgbClr val="414042"/>
              </a:solidFill>
              <a:latin typeface="Meiryo"/>
              <a:ea typeface="Meiryo"/>
              <a:cs typeface="Meiryo"/>
              <a:sym typeface="Meiryo"/>
            </a:endParaRPr>
          </a:p>
          <a:p>
            <a:pPr indent="0" lvl="0" marL="12700" marR="0" rtl="0" algn="ctr">
              <a:lnSpc>
                <a:spcPct val="134285"/>
              </a:lnSpc>
              <a:spcBef>
                <a:spcPts val="0"/>
              </a:spcBef>
              <a:spcAft>
                <a:spcPts val="0"/>
              </a:spcAft>
              <a:buClr>
                <a:srgbClr val="000000"/>
              </a:buClr>
              <a:buSzPts val="1200"/>
              <a:buFont typeface="Arial"/>
              <a:buNone/>
            </a:pPr>
            <a:r>
              <a:rPr lang="ja-JP" sz="1200" u="sng">
                <a:solidFill>
                  <a:srgbClr val="0070C0"/>
                </a:solidFill>
                <a:latin typeface="Meiryo"/>
                <a:ea typeface="Meiryo"/>
                <a:cs typeface="Meiryo"/>
                <a:sym typeface="Meiryo"/>
              </a:rPr>
              <a:t>https://support.ekeihi.net/hc/ja/sections/51956770278169</a:t>
            </a:r>
            <a:endParaRPr b="0" i="0" sz="1200" u="sng" cap="none" strike="noStrike">
              <a:solidFill>
                <a:srgbClr val="0070C0"/>
              </a:solidFill>
              <a:latin typeface="Meiryo"/>
              <a:ea typeface="Meiryo"/>
              <a:cs typeface="Meiryo"/>
              <a:sym typeface="Meiryo"/>
            </a:endParaRPr>
          </a:p>
        </p:txBody>
      </p:sp>
      <p:cxnSp>
        <p:nvCxnSpPr>
          <p:cNvPr id="131" name="Google Shape;131;p7"/>
          <p:cNvCxnSpPr/>
          <p:nvPr/>
        </p:nvCxnSpPr>
        <p:spPr>
          <a:xfrm>
            <a:off x="603743" y="9079335"/>
            <a:ext cx="6694524" cy="0"/>
          </a:xfrm>
          <a:prstGeom prst="straightConnector1">
            <a:avLst/>
          </a:prstGeom>
          <a:noFill/>
          <a:ln cap="flat" cmpd="sng" w="9525">
            <a:solidFill>
              <a:srgbClr val="D8D8D8"/>
            </a:solidFill>
            <a:prstDash val="dash"/>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p:nvPr/>
        </p:nvSpPr>
        <p:spPr>
          <a:xfrm>
            <a:off x="560914" y="647277"/>
            <a:ext cx="64932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2800" u="none" cap="none" strike="noStrike">
                <a:solidFill>
                  <a:srgbClr val="414042"/>
                </a:solidFill>
                <a:latin typeface="Meiryo"/>
                <a:ea typeface="Meiryo"/>
                <a:cs typeface="Meiryo"/>
                <a:sym typeface="Meiryo"/>
              </a:rPr>
              <a:t>ICカードリーダーアプリの初期設定</a:t>
            </a:r>
            <a:endParaRPr b="0" i="0" sz="1200" u="none" cap="none" strike="noStrike">
              <a:solidFill>
                <a:srgbClr val="000000"/>
              </a:solidFill>
              <a:latin typeface="Meiryo"/>
              <a:ea typeface="Meiryo"/>
              <a:cs typeface="Meiryo"/>
              <a:sym typeface="Meiryo"/>
            </a:endParaRPr>
          </a:p>
        </p:txBody>
      </p:sp>
      <p:sp>
        <p:nvSpPr>
          <p:cNvPr id="138" name="Google Shape;138;p6"/>
          <p:cNvSpPr/>
          <p:nvPr/>
        </p:nvSpPr>
        <p:spPr>
          <a:xfrm>
            <a:off x="581235" y="1142765"/>
            <a:ext cx="633420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5A5757"/>
                </a:solidFill>
                <a:latin typeface="Meiryo"/>
                <a:ea typeface="Meiryo"/>
                <a:cs typeface="Meiryo"/>
                <a:sym typeface="Meiryo"/>
              </a:rPr>
              <a:t>ICカードリーダーアプリをご利用開始するにあたって、必要な設定です。</a:t>
            </a:r>
            <a:endParaRPr b="0" i="0" sz="1400" u="none" cap="none" strike="noStrike">
              <a:solidFill>
                <a:srgbClr val="000000"/>
              </a:solidFill>
              <a:latin typeface="Meiryo"/>
              <a:ea typeface="Meiryo"/>
              <a:cs typeface="Meiryo"/>
              <a:sym typeface="Meiryo"/>
            </a:endParaRPr>
          </a:p>
        </p:txBody>
      </p:sp>
      <p:sp>
        <p:nvSpPr>
          <p:cNvPr id="139" name="Google Shape;139;p6"/>
          <p:cNvSpPr txBox="1"/>
          <p:nvPr>
            <p:ph idx="12" type="sldNum"/>
          </p:nvPr>
        </p:nvSpPr>
        <p:spPr>
          <a:xfrm>
            <a:off x="5632455" y="10389531"/>
            <a:ext cx="1747838" cy="40714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140" name="Google Shape;140;p6"/>
          <p:cNvSpPr txBox="1"/>
          <p:nvPr/>
        </p:nvSpPr>
        <p:spPr>
          <a:xfrm>
            <a:off x="518579" y="7496904"/>
            <a:ext cx="6493200" cy="620652"/>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chemeClr val="dk1"/>
              </a:buClr>
              <a:buSzPts val="1400"/>
              <a:buFont typeface="Arial"/>
              <a:buNone/>
            </a:pPr>
            <a:r>
              <a:rPr b="0" i="0" lang="ja-JP" sz="1200" u="none" cap="none" strike="noStrike">
                <a:solidFill>
                  <a:schemeClr val="dk1"/>
                </a:solidFill>
                <a:latin typeface="Meiryo"/>
                <a:ea typeface="Meiryo"/>
                <a:cs typeface="Meiryo"/>
                <a:sym typeface="Meiryo"/>
              </a:rPr>
              <a:t>2. 入力画面が表示されるので、URL(※) を入力後 [保存] をタップします。</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 　URLが保存されたら『完了』と表示され、アプリとHRMOS経費の環境を紐付け完了です。</a:t>
            </a:r>
            <a:endParaRPr b="0" i="0" sz="1200" u="none" cap="none" strike="noStrike">
              <a:solidFill>
                <a:schemeClr val="dk1"/>
              </a:solidFill>
              <a:latin typeface="Meiryo"/>
              <a:ea typeface="Meiryo"/>
              <a:cs typeface="Meiryo"/>
              <a:sym typeface="Meiryo"/>
            </a:endParaRPr>
          </a:p>
        </p:txBody>
      </p:sp>
      <p:sp>
        <p:nvSpPr>
          <p:cNvPr id="141" name="Google Shape;141;p6"/>
          <p:cNvSpPr txBox="1"/>
          <p:nvPr/>
        </p:nvSpPr>
        <p:spPr>
          <a:xfrm>
            <a:off x="518579" y="1828632"/>
            <a:ext cx="6493200" cy="620652"/>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1. まず、ダウンロードしたアプリとHRMOS経費の環境を紐付けます。</a:t>
            </a:r>
            <a:endParaRPr b="0" i="0" sz="1400" u="none" cap="none" strike="noStrike">
              <a:solidFill>
                <a:srgbClr val="000000"/>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　 画面右上の3点リーダーをタップし、[URL設定] を選択します。</a:t>
            </a:r>
            <a:endParaRPr b="0" i="0" sz="1400" u="none" cap="none" strike="noStrike">
              <a:solidFill>
                <a:srgbClr val="000000"/>
              </a:solidFill>
              <a:latin typeface="Arial"/>
              <a:ea typeface="Arial"/>
              <a:cs typeface="Arial"/>
              <a:sym typeface="Arial"/>
            </a:endParaRPr>
          </a:p>
        </p:txBody>
      </p:sp>
      <p:pic>
        <p:nvPicPr>
          <p:cNvPr descr="テキスト が含まれている画像&#10;&#10;AI 生成コンテンツは誤りを含む可能性があります。" id="142" name="Google Shape;142;p6"/>
          <p:cNvPicPr preferRelativeResize="0"/>
          <p:nvPr/>
        </p:nvPicPr>
        <p:blipFill rotWithShape="1">
          <a:blip r:embed="rId3">
            <a:alphaModFix/>
          </a:blip>
          <a:srcRect b="70107" l="0" r="0" t="0"/>
          <a:stretch/>
        </p:blipFill>
        <p:spPr>
          <a:xfrm>
            <a:off x="4083822" y="2496777"/>
            <a:ext cx="3311016" cy="2043390"/>
          </a:xfrm>
          <a:prstGeom prst="rect">
            <a:avLst/>
          </a:prstGeom>
          <a:noFill/>
          <a:ln cap="flat" cmpd="sng" w="9525">
            <a:solidFill>
              <a:srgbClr val="D8D8D8"/>
            </a:solidFill>
            <a:prstDash val="solid"/>
            <a:round/>
            <a:headEnd len="sm" w="sm" type="none"/>
            <a:tailEnd len="sm" w="sm" type="none"/>
          </a:ln>
        </p:spPr>
      </p:pic>
      <p:pic>
        <p:nvPicPr>
          <p:cNvPr descr="アイコン&#10;&#10;AI 生成コンテンツは誤りを含む可能性があります。" id="143" name="Google Shape;143;p6"/>
          <p:cNvPicPr preferRelativeResize="0"/>
          <p:nvPr/>
        </p:nvPicPr>
        <p:blipFill rotWithShape="1">
          <a:blip r:embed="rId4">
            <a:alphaModFix/>
          </a:blip>
          <a:srcRect b="0" l="0" r="0" t="0"/>
          <a:stretch/>
        </p:blipFill>
        <p:spPr>
          <a:xfrm>
            <a:off x="748745" y="2496777"/>
            <a:ext cx="2813852" cy="4711566"/>
          </a:xfrm>
          <a:prstGeom prst="rect">
            <a:avLst/>
          </a:prstGeom>
          <a:noFill/>
          <a:ln cap="flat" cmpd="sng" w="9525">
            <a:solidFill>
              <a:srgbClr val="D8D8D8"/>
            </a:solidFill>
            <a:prstDash val="solid"/>
            <a:round/>
            <a:headEnd len="sm" w="sm" type="none"/>
            <a:tailEnd len="sm" w="sm" type="none"/>
          </a:ln>
        </p:spPr>
      </p:pic>
      <p:sp>
        <p:nvSpPr>
          <p:cNvPr id="144" name="Google Shape;144;p6"/>
          <p:cNvSpPr/>
          <p:nvPr/>
        </p:nvSpPr>
        <p:spPr>
          <a:xfrm>
            <a:off x="3625850" y="3145507"/>
            <a:ext cx="210089" cy="207293"/>
          </a:xfrm>
          <a:prstGeom prst="chevron">
            <a:avLst>
              <a:gd fmla="val 36125"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5" name="Google Shape;145;p6"/>
          <p:cNvSpPr/>
          <p:nvPr/>
        </p:nvSpPr>
        <p:spPr>
          <a:xfrm>
            <a:off x="3791640" y="3145507"/>
            <a:ext cx="210089" cy="207293"/>
          </a:xfrm>
          <a:prstGeom prst="chevron">
            <a:avLst>
              <a:gd fmla="val 36125"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146" name="Google Shape;146;p6"/>
          <p:cNvGrpSpPr/>
          <p:nvPr/>
        </p:nvGrpSpPr>
        <p:grpSpPr>
          <a:xfrm>
            <a:off x="760621" y="8113704"/>
            <a:ext cx="3289300" cy="2256163"/>
            <a:chOff x="760621" y="8133368"/>
            <a:chExt cx="3289300" cy="2256163"/>
          </a:xfrm>
        </p:grpSpPr>
        <p:pic>
          <p:nvPicPr>
            <p:cNvPr descr="グラフィカル ユーザー インターフェイス, テキスト, アプリケーション, メール&#10;&#10;AI 生成コンテンツは誤りを含む可能性があります。" id="147" name="Google Shape;147;p6"/>
            <p:cNvPicPr preferRelativeResize="0"/>
            <p:nvPr/>
          </p:nvPicPr>
          <p:blipFill rotWithShape="1">
            <a:blip r:embed="rId5">
              <a:alphaModFix/>
            </a:blip>
            <a:srcRect b="58200" l="0" r="0" t="0"/>
            <a:stretch/>
          </p:blipFill>
          <p:spPr>
            <a:xfrm>
              <a:off x="760621" y="8133368"/>
              <a:ext cx="3289300" cy="2256163"/>
            </a:xfrm>
            <a:prstGeom prst="rect">
              <a:avLst/>
            </a:prstGeom>
            <a:noFill/>
            <a:ln cap="flat" cmpd="sng" w="9525">
              <a:solidFill>
                <a:srgbClr val="D8D8D8"/>
              </a:solidFill>
              <a:prstDash val="solid"/>
              <a:round/>
              <a:headEnd len="sm" w="sm" type="none"/>
              <a:tailEnd len="sm" w="sm" type="none"/>
            </a:ln>
          </p:spPr>
        </p:pic>
        <p:sp>
          <p:nvSpPr>
            <p:cNvPr id="148" name="Google Shape;148;p6"/>
            <p:cNvSpPr/>
            <p:nvPr/>
          </p:nvSpPr>
          <p:spPr>
            <a:xfrm>
              <a:off x="806245" y="9419303"/>
              <a:ext cx="3156155" cy="747252"/>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49" name="Google Shape;149;p6"/>
          <p:cNvSpPr/>
          <p:nvPr/>
        </p:nvSpPr>
        <p:spPr>
          <a:xfrm rot="-5400000">
            <a:off x="5075761" y="7862306"/>
            <a:ext cx="1694269" cy="3261857"/>
          </a:xfrm>
          <a:custGeom>
            <a:rect b="b" l="l" r="r" t="t"/>
            <a:pathLst>
              <a:path extrusionOk="0" h="3525636" w="3062455">
                <a:moveTo>
                  <a:pt x="3062455" y="403168"/>
                </a:moveTo>
                <a:lnTo>
                  <a:pt x="3062455" y="3373493"/>
                </a:lnTo>
                <a:cubicBezTo>
                  <a:pt x="3062455" y="3457519"/>
                  <a:pt x="2994338" y="3525636"/>
                  <a:pt x="2910312" y="3525636"/>
                </a:cubicBezTo>
                <a:lnTo>
                  <a:pt x="152143" y="3525636"/>
                </a:lnTo>
                <a:cubicBezTo>
                  <a:pt x="68117" y="3525636"/>
                  <a:pt x="0" y="3457519"/>
                  <a:pt x="0" y="3373493"/>
                </a:cubicBezTo>
                <a:lnTo>
                  <a:pt x="0" y="403168"/>
                </a:lnTo>
                <a:cubicBezTo>
                  <a:pt x="0" y="319142"/>
                  <a:pt x="68117" y="251025"/>
                  <a:pt x="152143" y="251025"/>
                </a:cubicBezTo>
                <a:lnTo>
                  <a:pt x="620328" y="251025"/>
                </a:lnTo>
                <a:lnTo>
                  <a:pt x="734223" y="0"/>
                </a:lnTo>
                <a:lnTo>
                  <a:pt x="848118" y="251025"/>
                </a:lnTo>
                <a:lnTo>
                  <a:pt x="2910312" y="251025"/>
                </a:lnTo>
                <a:cubicBezTo>
                  <a:pt x="2994338" y="251025"/>
                  <a:pt x="3062455" y="319142"/>
                  <a:pt x="3062455" y="403168"/>
                </a:cubicBezTo>
                <a:close/>
              </a:path>
            </a:pathLst>
          </a:cu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0" name="Google Shape;150;p6"/>
          <p:cNvSpPr txBox="1"/>
          <p:nvPr/>
        </p:nvSpPr>
        <p:spPr>
          <a:xfrm>
            <a:off x="4594324" y="8646101"/>
            <a:ext cx="2959500" cy="15900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100"/>
              <a:buFont typeface="Arial"/>
              <a:buNone/>
            </a:pPr>
            <a:r>
              <a:rPr b="1" i="0" lang="ja-JP" sz="1100" u="none" cap="none" strike="noStrike">
                <a:solidFill>
                  <a:schemeClr val="dk1"/>
                </a:solidFill>
                <a:latin typeface="Meiryo"/>
                <a:ea typeface="Meiryo"/>
                <a:cs typeface="Meiryo"/>
                <a:sym typeface="Meiryo"/>
              </a:rPr>
              <a:t>※入力するURLの確認場所</a:t>
            </a:r>
            <a:endParaRPr b="0" i="0" sz="1100" u="none" cap="none" strike="noStrike">
              <a:solidFill>
                <a:schemeClr val="dk1"/>
              </a:solidFill>
              <a:latin typeface="Meiryo"/>
              <a:ea typeface="Meiryo"/>
              <a:cs typeface="Meiryo"/>
              <a:sym typeface="Meiryo"/>
            </a:endParaRPr>
          </a:p>
          <a:p>
            <a:pPr indent="0" lvl="0" marL="0" marR="0" rtl="0" algn="l">
              <a:lnSpc>
                <a:spcPct val="147272"/>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▼HRMOS経費のwebブラウザ版にログイン</a:t>
            </a:r>
            <a:endParaRPr b="0" i="0" sz="1100" u="none" cap="none" strike="noStrike">
              <a:solidFill>
                <a:schemeClr val="dk1"/>
              </a:solidFill>
              <a:latin typeface="Meiryo"/>
              <a:ea typeface="Meiryo"/>
              <a:cs typeface="Meiryo"/>
              <a:sym typeface="Meiryo"/>
            </a:endParaRPr>
          </a:p>
          <a:p>
            <a:pPr indent="0" lvl="0" marL="0" marR="0" rtl="0" algn="l">
              <a:lnSpc>
                <a:spcPct val="147272"/>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▼画面右上のユーザーアイコンをクリック</a:t>
            </a:r>
            <a:endParaRPr b="0" i="0" sz="1100" u="none" cap="none" strike="noStrike">
              <a:solidFill>
                <a:schemeClr val="dk1"/>
              </a:solidFill>
              <a:latin typeface="Meiryo"/>
              <a:ea typeface="Meiryo"/>
              <a:cs typeface="Meiryo"/>
              <a:sym typeface="Meiryo"/>
            </a:endParaRPr>
          </a:p>
          <a:p>
            <a:pPr indent="0" lvl="0" marL="0" marR="0" rtl="0" algn="l">
              <a:lnSpc>
                <a:spcPct val="147272"/>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▼サービス情報を選択</a:t>
            </a:r>
            <a:endParaRPr b="0" i="0" sz="1100" u="none" cap="none" strike="noStrike">
              <a:solidFill>
                <a:schemeClr val="dk1"/>
              </a:solidFill>
              <a:latin typeface="Meiryo"/>
              <a:ea typeface="Meiryo"/>
              <a:cs typeface="Meiryo"/>
              <a:sym typeface="Meiryo"/>
            </a:endParaRPr>
          </a:p>
          <a:p>
            <a:pPr indent="0" lvl="0" marL="0" marR="0" rtl="0" algn="l">
              <a:lnSpc>
                <a:spcPct val="147272"/>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▼アプリ接続情報：</a:t>
            </a:r>
            <a:r>
              <a:rPr b="0" i="0" lang="ja-JP" sz="1050" u="none" cap="none" strike="noStrike">
                <a:solidFill>
                  <a:srgbClr val="212529"/>
                </a:solidFill>
                <a:highlight>
                  <a:srgbClr val="FFFFFF"/>
                </a:highlight>
                <a:latin typeface="Arial"/>
                <a:ea typeface="Arial"/>
                <a:cs typeface="Arial"/>
                <a:sym typeface="Arial"/>
              </a:rPr>
              <a:t>https://HKeihiDemo3202.ekeihi.net/</a:t>
            </a:r>
            <a:endParaRPr b="0" i="0" sz="1100" u="none" cap="none" strike="noStrike">
              <a:solidFill>
                <a:schemeClr val="dk1"/>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idx="12" type="sldNum"/>
          </p:nvPr>
        </p:nvSpPr>
        <p:spPr>
          <a:xfrm>
            <a:off x="5632455" y="10389531"/>
            <a:ext cx="1747838" cy="40714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latin typeface="Meiryo"/>
                <a:ea typeface="Meiryo"/>
                <a:cs typeface="Meiryo"/>
                <a:sym typeface="Meiryo"/>
              </a:rPr>
              <a:t>‹#›</a:t>
            </a:fld>
            <a:endParaRPr>
              <a:latin typeface="Meiryo"/>
              <a:ea typeface="Meiryo"/>
              <a:cs typeface="Meiryo"/>
              <a:sym typeface="Meiryo"/>
            </a:endParaRPr>
          </a:p>
        </p:txBody>
      </p:sp>
      <p:sp>
        <p:nvSpPr>
          <p:cNvPr id="157" name="Google Shape;157;p12"/>
          <p:cNvSpPr/>
          <p:nvPr/>
        </p:nvSpPr>
        <p:spPr>
          <a:xfrm>
            <a:off x="560914" y="647277"/>
            <a:ext cx="7108247"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2800" u="none" cap="none" strike="noStrike">
                <a:solidFill>
                  <a:srgbClr val="414042"/>
                </a:solidFill>
                <a:latin typeface="Meiryo"/>
                <a:ea typeface="Meiryo"/>
                <a:cs typeface="Meiryo"/>
                <a:sym typeface="Meiryo"/>
              </a:rPr>
              <a:t>ICカードリーダーアプリの初期設定</a:t>
            </a:r>
            <a:r>
              <a:rPr b="1" i="0" lang="ja-JP" sz="2000" u="none" cap="none" strike="noStrike">
                <a:solidFill>
                  <a:srgbClr val="414042"/>
                </a:solidFill>
                <a:latin typeface="Meiryo"/>
                <a:ea typeface="Meiryo"/>
                <a:cs typeface="Meiryo"/>
                <a:sym typeface="Meiryo"/>
              </a:rPr>
              <a:t>（続き）</a:t>
            </a:r>
            <a:endParaRPr b="0" i="0" sz="1200" u="none" cap="none" strike="noStrike">
              <a:solidFill>
                <a:srgbClr val="000000"/>
              </a:solidFill>
              <a:latin typeface="Meiryo"/>
              <a:ea typeface="Meiryo"/>
              <a:cs typeface="Meiryo"/>
              <a:sym typeface="Meiryo"/>
            </a:endParaRPr>
          </a:p>
        </p:txBody>
      </p:sp>
      <p:sp>
        <p:nvSpPr>
          <p:cNvPr id="158" name="Google Shape;158;p12"/>
          <p:cNvSpPr txBox="1"/>
          <p:nvPr/>
        </p:nvSpPr>
        <p:spPr>
          <a:xfrm>
            <a:off x="518579" y="1828632"/>
            <a:ext cx="6493200" cy="620652"/>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3. 次に、アプリとHRMOS経費アカウントの紐付けを行います。</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　 画面右上の3点リーダーをタップし、[ICカード登録] を選択します。</a:t>
            </a:r>
            <a:endParaRPr b="0" i="0" sz="1400" u="none" cap="none" strike="noStrike">
              <a:solidFill>
                <a:srgbClr val="000000"/>
              </a:solidFill>
              <a:latin typeface="Arial"/>
              <a:ea typeface="Arial"/>
              <a:cs typeface="Arial"/>
              <a:sym typeface="Arial"/>
            </a:endParaRPr>
          </a:p>
        </p:txBody>
      </p:sp>
      <p:pic>
        <p:nvPicPr>
          <p:cNvPr descr="テキスト が含まれている画像&#10;&#10;AI 生成コンテンツは誤りを含む可能性があります。" id="159" name="Google Shape;159;p12"/>
          <p:cNvPicPr preferRelativeResize="0"/>
          <p:nvPr/>
        </p:nvPicPr>
        <p:blipFill rotWithShape="1">
          <a:blip r:embed="rId3">
            <a:alphaModFix/>
          </a:blip>
          <a:srcRect b="70230" l="0" r="0" t="0"/>
          <a:stretch/>
        </p:blipFill>
        <p:spPr>
          <a:xfrm>
            <a:off x="4256258" y="2430658"/>
            <a:ext cx="2838416" cy="1747550"/>
          </a:xfrm>
          <a:prstGeom prst="rect">
            <a:avLst/>
          </a:prstGeom>
          <a:noFill/>
          <a:ln cap="flat" cmpd="sng" w="9525">
            <a:solidFill>
              <a:srgbClr val="D8D8D8"/>
            </a:solidFill>
            <a:prstDash val="solid"/>
            <a:round/>
            <a:headEnd len="sm" w="sm" type="none"/>
            <a:tailEnd len="sm" w="sm" type="none"/>
          </a:ln>
        </p:spPr>
      </p:pic>
      <p:grpSp>
        <p:nvGrpSpPr>
          <p:cNvPr id="160" name="Google Shape;160;p12"/>
          <p:cNvGrpSpPr/>
          <p:nvPr/>
        </p:nvGrpSpPr>
        <p:grpSpPr>
          <a:xfrm>
            <a:off x="790808" y="8013628"/>
            <a:ext cx="2838416" cy="2012924"/>
            <a:chOff x="4241163" y="2449284"/>
            <a:chExt cx="2838416" cy="2012924"/>
          </a:xfrm>
        </p:grpSpPr>
        <p:pic>
          <p:nvPicPr>
            <p:cNvPr descr="グラフィカル ユーザー インターフェイス, テキスト, アプリケーション, メール&#10;&#10;AI 生成コンテンツは誤りを含む可能性があります。" id="161" name="Google Shape;161;p12"/>
            <p:cNvPicPr preferRelativeResize="0"/>
            <p:nvPr/>
          </p:nvPicPr>
          <p:blipFill rotWithShape="1">
            <a:blip r:embed="rId4">
              <a:alphaModFix/>
            </a:blip>
            <a:srcRect b="58042" l="0" r="0" t="0"/>
            <a:stretch/>
          </p:blipFill>
          <p:spPr>
            <a:xfrm>
              <a:off x="4241163" y="2449284"/>
              <a:ext cx="2838416" cy="2012924"/>
            </a:xfrm>
            <a:prstGeom prst="rect">
              <a:avLst/>
            </a:prstGeom>
            <a:noFill/>
            <a:ln cap="flat" cmpd="sng" w="9525">
              <a:solidFill>
                <a:srgbClr val="D8D8D8"/>
              </a:solidFill>
              <a:prstDash val="solid"/>
              <a:round/>
              <a:headEnd len="sm" w="sm" type="none"/>
              <a:tailEnd len="sm" w="sm" type="none"/>
            </a:ln>
          </p:spPr>
        </p:pic>
        <p:sp>
          <p:nvSpPr>
            <p:cNvPr id="162" name="Google Shape;162;p12"/>
            <p:cNvSpPr/>
            <p:nvPr/>
          </p:nvSpPr>
          <p:spPr>
            <a:xfrm>
              <a:off x="4300158" y="3062456"/>
              <a:ext cx="2779421" cy="1211610"/>
            </a:xfrm>
            <a:prstGeom prst="roundRect">
              <a:avLst>
                <a:gd fmla="val 0" name="adj"/>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63" name="Google Shape;163;p12"/>
          <p:cNvSpPr/>
          <p:nvPr/>
        </p:nvSpPr>
        <p:spPr>
          <a:xfrm>
            <a:off x="3743835" y="3273321"/>
            <a:ext cx="210089" cy="207293"/>
          </a:xfrm>
          <a:prstGeom prst="chevron">
            <a:avLst>
              <a:gd fmla="val 36125"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4" name="Google Shape;164;p12"/>
          <p:cNvSpPr/>
          <p:nvPr/>
        </p:nvSpPr>
        <p:spPr>
          <a:xfrm>
            <a:off x="3909625" y="3273321"/>
            <a:ext cx="210089" cy="207293"/>
          </a:xfrm>
          <a:prstGeom prst="chevron">
            <a:avLst>
              <a:gd fmla="val 36125" name="adj"/>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アイコン&#10;&#10;AI 生成コンテンツは誤りを含む可能性があります。" id="165" name="Google Shape;165;p12"/>
          <p:cNvPicPr preferRelativeResize="0"/>
          <p:nvPr/>
        </p:nvPicPr>
        <p:blipFill rotWithShape="1">
          <a:blip r:embed="rId5">
            <a:alphaModFix/>
          </a:blip>
          <a:srcRect b="0" l="0" r="0" t="0"/>
          <a:stretch/>
        </p:blipFill>
        <p:spPr>
          <a:xfrm>
            <a:off x="790808" y="2440197"/>
            <a:ext cx="2813852" cy="4711566"/>
          </a:xfrm>
          <a:prstGeom prst="rect">
            <a:avLst/>
          </a:prstGeom>
          <a:noFill/>
          <a:ln cap="flat" cmpd="sng" w="9525">
            <a:solidFill>
              <a:srgbClr val="D8D8D8"/>
            </a:solidFill>
            <a:prstDash val="solid"/>
            <a:round/>
            <a:headEnd len="sm" w="sm" type="none"/>
            <a:tailEnd len="sm" w="sm" type="none"/>
          </a:ln>
        </p:spPr>
      </p:pic>
      <p:sp>
        <p:nvSpPr>
          <p:cNvPr id="166" name="Google Shape;166;p12"/>
          <p:cNvSpPr txBox="1"/>
          <p:nvPr/>
        </p:nvSpPr>
        <p:spPr>
          <a:xfrm>
            <a:off x="497235" y="7355148"/>
            <a:ext cx="6493200" cy="620652"/>
          </a:xfrm>
          <a:prstGeom prst="rect">
            <a:avLst/>
          </a:prstGeom>
          <a:noFill/>
          <a:ln>
            <a:noFill/>
          </a:ln>
        </p:spPr>
        <p:txBody>
          <a:bodyPr anchorCtr="0" anchor="t" bIns="91425" lIns="91425" spcFirstLastPara="1" rIns="91425" wrap="square" tIns="91425">
            <a:spAutoFit/>
          </a:bodyPr>
          <a:lstStyle/>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4. 『ユーザーID』と『パスワード』(※) を入力し、[登録] をクリックします。</a:t>
            </a:r>
            <a:endParaRPr b="0" i="0" sz="1200" u="none" cap="none" strike="noStrike">
              <a:solidFill>
                <a:schemeClr val="dk1"/>
              </a:solidFill>
              <a:latin typeface="Meiryo"/>
              <a:ea typeface="Meiryo"/>
              <a:cs typeface="Meiryo"/>
              <a:sym typeface="Meiryo"/>
            </a:endParaRPr>
          </a:p>
          <a:p>
            <a:pPr indent="0" lvl="0" marL="0" marR="0" rtl="0" algn="l">
              <a:lnSpc>
                <a:spcPct val="141666"/>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　 ※HRMOS経費のwebブラウザ版にログインする際のID/パスワードです。</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ホワイ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2018-06-14T09:53:03Z</dcterms:created>
  <dc:creator>田部井 聖佳</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2018-06-14T00:00:00Z</vt:filetime>
  </property>
  <property fmtid="{D5CDD505-2E9C-101B-9397-08002B2CF9AE}" pid="3" name="Creator">
    <vt:lpwstr>Adobe Illustrator CC 2017 (Macintosh)</vt:lpwstr>
  </property>
  <property fmtid="{D5CDD505-2E9C-101B-9397-08002B2CF9AE}" pid="4" name="LastSaved">
    <vt:filetime>2018-06-14T00:00:00Z</vt:filetime>
  </property>
</Properties>
</file>