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y="6858000" cx="9906000"/>
  <p:notesSz cx="6807200" cy="9939325"/>
  <p:embeddedFontLst>
    <p:embeddedFont>
      <p:font typeface="M PLUS 1p"/>
      <p:regular r:id="rId56"/>
      <p:bold r:id="rId57"/>
    </p:embeddedFont>
    <p:embeddedFont>
      <p:font typeface="Noto Sans JP"/>
      <p:regular r:id="rId58"/>
      <p:bold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6">
          <p15:clr>
            <a:srgbClr val="A4A3A4"/>
          </p15:clr>
        </p15:guide>
        <p15:guide id="2" orient="horz" pos="391">
          <p15:clr>
            <a:srgbClr val="A4A3A4"/>
          </p15:clr>
        </p15:guide>
        <p15:guide id="3" orient="horz" pos="1275">
          <p15:clr>
            <a:srgbClr val="A4A3A4"/>
          </p15:clr>
        </p15:guide>
        <p15:guide id="4" orient="horz" pos="4110">
          <p15:clr>
            <a:srgbClr val="A4A3A4"/>
          </p15:clr>
        </p15:guide>
        <p15:guide id="5" orient="horz" pos="4065">
          <p15:clr>
            <a:srgbClr val="A4A3A4"/>
          </p15:clr>
        </p15:guide>
        <p15:guide id="6" orient="horz" pos="3584">
          <p15:clr>
            <a:srgbClr val="A4A3A4"/>
          </p15:clr>
        </p15:guide>
        <p15:guide id="7" pos="3120">
          <p15:clr>
            <a:srgbClr val="A4A3A4"/>
          </p15:clr>
        </p15:guide>
        <p15:guide id="8" orient="horz" pos="2041">
          <p15:clr>
            <a:srgbClr val="747775"/>
          </p15:clr>
        </p15:guide>
      </p15:sldGuideLst>
    </p:ext>
    <p:ext uri="GoogleSlidesCustomDataVersion2">
      <go:slidesCustomData xmlns:go="http://customooxmlschemas.google.com/" r:id="rId60" roundtripDataSignature="AMtx7mjyrQyLffRUyA65yFuF4/5BL5/N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6" orient="horz"/>
        <p:guide pos="391" orient="horz"/>
        <p:guide pos="1275" orient="horz"/>
        <p:guide pos="4110" orient="horz"/>
        <p:guide pos="4065" orient="horz"/>
        <p:guide pos="3584" orient="horz"/>
        <p:guide pos="3120"/>
        <p:guide pos="204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customschemas.google.com/relationships/presentationmetadata" Target="meta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font" Target="fonts/MPLUS1p-bold.fntdata"/><Relationship Id="rId12" Type="http://schemas.openxmlformats.org/officeDocument/2006/relationships/slide" Target="slides/slide6.xml"/><Relationship Id="rId56" Type="http://schemas.openxmlformats.org/officeDocument/2006/relationships/font" Target="fonts/MPLUS1p-regular.fntdata"/><Relationship Id="rId15" Type="http://schemas.openxmlformats.org/officeDocument/2006/relationships/slide" Target="slides/slide9.xml"/><Relationship Id="rId59" Type="http://schemas.openxmlformats.org/officeDocument/2006/relationships/font" Target="fonts/NotoSansJP-bold.fntdata"/><Relationship Id="rId14" Type="http://schemas.openxmlformats.org/officeDocument/2006/relationships/slide" Target="slides/slide8.xml"/><Relationship Id="rId58" Type="http://schemas.openxmlformats.org/officeDocument/2006/relationships/font" Target="fonts/NotoSansJP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07627" y="4721186"/>
            <a:ext cx="4991947" cy="44727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0" name="Google Shape;170;p7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9" name="Google Shape;219;p10:notes"/>
          <p:cNvSpPr txBox="1"/>
          <p:nvPr>
            <p:ph idx="1" type="body"/>
          </p:nvPr>
        </p:nvSpPr>
        <p:spPr>
          <a:xfrm>
            <a:off x="907627" y="4721186"/>
            <a:ext cx="4991947" cy="44727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4" name="Google Shape;244;p12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9" name="Google Shape;279;p13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4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4" name="Google Shape;314;p14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5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9" name="Google Shape;319;p15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6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0" name="Google Shape;330;p16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7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8" name="Google Shape;338;p17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8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1" name="Google Shape;371;p18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9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9" name="Google Shape;399;p19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0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5" name="Google Shape;405;p20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1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2" name="Google Shape;432;p21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2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8" name="Google Shape;438;p22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3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7" name="Google Shape;457;p23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4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5" name="Google Shape;475;p24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5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1" name="Google Shape;481;p25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6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5" name="Google Shape;505;p26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7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1" name="Google Shape;511;p27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8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5" name="Google Shape;535;p28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9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1" name="Google Shape;541;p29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0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3" name="Google Shape;563;p30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1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6" name="Google Shape;576;p31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2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2" name="Google Shape;582;p32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3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4" name="Google Shape;614;p33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34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9" name="Google Shape;639;p34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5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5" name="Google Shape;655;p35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6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0" name="Google Shape;660;p36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7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0" name="Google Shape;680;p37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8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7" name="Google Shape;697;p38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9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2" name="Google Shape;702;p39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0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7" name="Google Shape;727;p40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1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5" name="Google Shape;755;p41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42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9" name="Google Shape;779;p42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43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6" name="Google Shape;796;p43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44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2" name="Google Shape;812;p44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45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7" name="Google Shape;817;p45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46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2" name="Google Shape;842;p46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47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8" name="Google Shape;858;p47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48:notes"/>
          <p:cNvSpPr/>
          <p:nvPr>
            <p:ph idx="2" type="sldImg"/>
          </p:nvPr>
        </p:nvSpPr>
        <p:spPr>
          <a:xfrm>
            <a:off x="712788" y="746125"/>
            <a:ext cx="5381625" cy="37258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1" name="Google Shape;891;p48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49:notes"/>
          <p:cNvSpPr/>
          <p:nvPr>
            <p:ph idx="2" type="sldImg"/>
          </p:nvPr>
        </p:nvSpPr>
        <p:spPr>
          <a:xfrm>
            <a:off x="712788" y="746125"/>
            <a:ext cx="5381700" cy="37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7" name="Google Shape;907;p49:notes"/>
          <p:cNvSpPr txBox="1"/>
          <p:nvPr>
            <p:ph idx="1" type="body"/>
          </p:nvPr>
        </p:nvSpPr>
        <p:spPr>
          <a:xfrm>
            <a:off x="907627" y="4721186"/>
            <a:ext cx="4992000" cy="44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51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rgbClr val="929292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rgbClr val="929292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>
  <p:cSld name="白紙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2"/>
          <p:cNvSpPr/>
          <p:nvPr/>
        </p:nvSpPr>
        <p:spPr>
          <a:xfrm>
            <a:off x="1616825" y="50"/>
            <a:ext cx="8292000" cy="963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52"/>
          <p:cNvSpPr/>
          <p:nvPr/>
        </p:nvSpPr>
        <p:spPr>
          <a:xfrm>
            <a:off x="-2825" y="44"/>
            <a:ext cx="1619700" cy="963000"/>
          </a:xfrm>
          <a:prstGeom prst="rect">
            <a:avLst/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5" name="Google Shape;15;p52"/>
          <p:cNvSpPr/>
          <p:nvPr/>
        </p:nvSpPr>
        <p:spPr>
          <a:xfrm flipH="1" rot="10800000">
            <a:off x="-2375" y="2450"/>
            <a:ext cx="1618800" cy="958200"/>
          </a:xfrm>
          <a:prstGeom prst="rtTriangle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6" name="Google Shape;16;p52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rgbClr val="929292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rgbClr val="929292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メインIndex 1 1">
  <p:cSld name="CUSTOM_1_1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3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chemeClr val="lt1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chemeClr val="lt1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19" name="Google Shape;19;p53"/>
          <p:cNvSpPr/>
          <p:nvPr/>
        </p:nvSpPr>
        <p:spPr>
          <a:xfrm>
            <a:off x="-48675" y="50"/>
            <a:ext cx="9957600" cy="963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53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rgbClr val="929292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rgbClr val="929292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メインIndex">
  <p:cSld name="CUSTOM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/>
          <p:nvPr/>
        </p:nvSpPr>
        <p:spPr>
          <a:xfrm>
            <a:off x="125" y="0"/>
            <a:ext cx="9906000" cy="6858000"/>
          </a:xfrm>
          <a:prstGeom prst="rect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3" name="Google Shape;23;p54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chemeClr val="lt1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chemeClr val="lt1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24" name="Google Shape;24;p54"/>
          <p:cNvSpPr txBox="1"/>
          <p:nvPr/>
        </p:nvSpPr>
        <p:spPr>
          <a:xfrm>
            <a:off x="8201709" y="6546727"/>
            <a:ext cx="1296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B0B0B0"/>
                </a:solidFill>
                <a:latin typeface="Arial"/>
                <a:ea typeface="Arial"/>
                <a:cs typeface="Arial"/>
                <a:sym typeface="Arial"/>
              </a:rPr>
              <a:t>Confidential</a:t>
            </a:r>
            <a:endParaRPr b="1" i="0" sz="1200" u="none" cap="none" strike="noStrike">
              <a:solidFill>
                <a:srgbClr val="B0B0B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54"/>
          <p:cNvSpPr/>
          <p:nvPr/>
        </p:nvSpPr>
        <p:spPr>
          <a:xfrm rot="5400000">
            <a:off x="0" y="0"/>
            <a:ext cx="6209400" cy="6209400"/>
          </a:xfrm>
          <a:prstGeom prst="rtTriangle">
            <a:avLst/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6" name="Google Shape;26;p54"/>
          <p:cNvSpPr/>
          <p:nvPr/>
        </p:nvSpPr>
        <p:spPr>
          <a:xfrm>
            <a:off x="748400" y="668375"/>
            <a:ext cx="8370000" cy="5483400"/>
          </a:xfrm>
          <a:prstGeom prst="roundRect">
            <a:avLst>
              <a:gd fmla="val 185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7" name="Google Shape;27;p54"/>
          <p:cNvSpPr/>
          <p:nvPr/>
        </p:nvSpPr>
        <p:spPr>
          <a:xfrm flipH="1" rot="10800000">
            <a:off x="4507650" y="6136275"/>
            <a:ext cx="902700" cy="4164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8" name="Google Shape;28;p54"/>
          <p:cNvSpPr txBox="1"/>
          <p:nvPr>
            <p:ph type="title"/>
          </p:nvPr>
        </p:nvSpPr>
        <p:spPr>
          <a:xfrm>
            <a:off x="748400" y="3131100"/>
            <a:ext cx="837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 1">
  <p:cSld name="白紙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5"/>
          <p:cNvSpPr/>
          <p:nvPr/>
        </p:nvSpPr>
        <p:spPr>
          <a:xfrm>
            <a:off x="1616825" y="50"/>
            <a:ext cx="8292000" cy="963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5"/>
          <p:cNvSpPr/>
          <p:nvPr/>
        </p:nvSpPr>
        <p:spPr>
          <a:xfrm>
            <a:off x="-2825" y="44"/>
            <a:ext cx="1619700" cy="963000"/>
          </a:xfrm>
          <a:prstGeom prst="rect">
            <a:avLst/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32" name="Google Shape;32;p55"/>
          <p:cNvSpPr/>
          <p:nvPr/>
        </p:nvSpPr>
        <p:spPr>
          <a:xfrm flipH="1" rot="10800000">
            <a:off x="-2375" y="2450"/>
            <a:ext cx="1618800" cy="958200"/>
          </a:xfrm>
          <a:prstGeom prst="rtTriangle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33" name="Google Shape;33;p55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rgbClr val="929292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rgbClr val="929292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34" name="Google Shape;34;p55"/>
          <p:cNvSpPr/>
          <p:nvPr/>
        </p:nvSpPr>
        <p:spPr>
          <a:xfrm>
            <a:off x="3254902" y="1614046"/>
            <a:ext cx="6274152" cy="416286"/>
          </a:xfrm>
          <a:custGeom>
            <a:rect b="b" l="l" r="r" t="t"/>
            <a:pathLst>
              <a:path extrusionOk="0" h="21600" w="21600">
                <a:moveTo>
                  <a:pt x="221" y="0"/>
                </a:moveTo>
                <a:lnTo>
                  <a:pt x="21379" y="0"/>
                </a:lnTo>
                <a:cubicBezTo>
                  <a:pt x="21501" y="0"/>
                  <a:pt x="21600" y="1612"/>
                  <a:pt x="21600" y="3600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99" y="0"/>
                  <a:pt x="22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画 面イメージ</a:t>
            </a:r>
            <a:endParaRPr b="0" i="0" sz="1800" u="none" cap="none" strike="noStrike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35" name="Google Shape;35;p55"/>
          <p:cNvSpPr/>
          <p:nvPr/>
        </p:nvSpPr>
        <p:spPr>
          <a:xfrm>
            <a:off x="486248" y="1614046"/>
            <a:ext cx="2593782" cy="424170"/>
          </a:xfrm>
          <a:custGeom>
            <a:rect b="b" l="l" r="r" t="t"/>
            <a:pathLst>
              <a:path extrusionOk="0" h="21600" w="21600">
                <a:moveTo>
                  <a:pt x="351" y="0"/>
                </a:moveTo>
                <a:lnTo>
                  <a:pt x="21249" y="0"/>
                </a:lnTo>
                <a:cubicBezTo>
                  <a:pt x="21443" y="0"/>
                  <a:pt x="21600" y="1612"/>
                  <a:pt x="21600" y="3600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157" y="0"/>
                  <a:pt x="35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手 順</a:t>
            </a:r>
            <a:endParaRPr b="0" i="0" sz="1800" u="none" cap="none" strike="noStrike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36" name="Google Shape;36;p55"/>
          <p:cNvSpPr/>
          <p:nvPr/>
        </p:nvSpPr>
        <p:spPr>
          <a:xfrm>
            <a:off x="486250" y="2035508"/>
            <a:ext cx="2593800" cy="4336200"/>
          </a:xfrm>
          <a:prstGeom prst="rect">
            <a:avLst/>
          </a:prstGeom>
          <a:solidFill>
            <a:schemeClr val="accent1">
              <a:alpha val="6275"/>
            </a:schemeClr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55"/>
          <p:cNvSpPr/>
          <p:nvPr/>
        </p:nvSpPr>
        <p:spPr>
          <a:xfrm>
            <a:off x="3254903" y="2030325"/>
            <a:ext cx="6274200" cy="4336200"/>
          </a:xfrm>
          <a:prstGeom prst="rect">
            <a:avLst/>
          </a:prstGeom>
          <a:solidFill>
            <a:schemeClr val="accent1">
              <a:alpha val="6275"/>
            </a:schemeClr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カスタム レイアウト 1">
  <p:cSld name="CUSTOM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6"/>
          <p:cNvSpPr/>
          <p:nvPr/>
        </p:nvSpPr>
        <p:spPr>
          <a:xfrm>
            <a:off x="2825" y="50"/>
            <a:ext cx="9906000" cy="963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56"/>
          <p:cNvSpPr/>
          <p:nvPr/>
        </p:nvSpPr>
        <p:spPr>
          <a:xfrm>
            <a:off x="560299" y="1614050"/>
            <a:ext cx="8968752" cy="416286"/>
          </a:xfrm>
          <a:custGeom>
            <a:rect b="b" l="l" r="r" t="t"/>
            <a:pathLst>
              <a:path extrusionOk="0" h="21600" w="21600">
                <a:moveTo>
                  <a:pt x="221" y="0"/>
                </a:moveTo>
                <a:lnTo>
                  <a:pt x="21379" y="0"/>
                </a:lnTo>
                <a:cubicBezTo>
                  <a:pt x="21501" y="0"/>
                  <a:pt x="21600" y="1612"/>
                  <a:pt x="21600" y="3600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99" y="0"/>
                  <a:pt x="22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画 面イメージ</a:t>
            </a:r>
            <a:endParaRPr b="0" i="0" sz="1800" u="none" cap="none" strike="noStrike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41" name="Google Shape;41;p56"/>
          <p:cNvSpPr/>
          <p:nvPr/>
        </p:nvSpPr>
        <p:spPr>
          <a:xfrm>
            <a:off x="560301" y="2030328"/>
            <a:ext cx="8968800" cy="4336200"/>
          </a:xfrm>
          <a:prstGeom prst="rect">
            <a:avLst/>
          </a:prstGeom>
          <a:solidFill>
            <a:schemeClr val="accent1">
              <a:alpha val="6275"/>
            </a:schemeClr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56"/>
          <p:cNvSpPr/>
          <p:nvPr/>
        </p:nvSpPr>
        <p:spPr>
          <a:xfrm>
            <a:off x="-2825" y="44"/>
            <a:ext cx="1619700" cy="963000"/>
          </a:xfrm>
          <a:prstGeom prst="rect">
            <a:avLst/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43" name="Google Shape;43;p56"/>
          <p:cNvSpPr/>
          <p:nvPr/>
        </p:nvSpPr>
        <p:spPr>
          <a:xfrm flipH="1" rot="10800000">
            <a:off x="-2375" y="2450"/>
            <a:ext cx="1618800" cy="958200"/>
          </a:xfrm>
          <a:prstGeom prst="rtTriangle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44" name="Google Shape;44;p56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rgbClr val="929292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rgbClr val="929292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メインIndex 1 2">
  <p:cSld name="CUSTOM_1_1_2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9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7" name="Google Shape;47;p59"/>
          <p:cNvSpPr/>
          <p:nvPr/>
        </p:nvSpPr>
        <p:spPr>
          <a:xfrm>
            <a:off x="305850" y="271200"/>
            <a:ext cx="9294300" cy="6315600"/>
          </a:xfrm>
          <a:prstGeom prst="roundRect">
            <a:avLst>
              <a:gd fmla="val 185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8" name="Google Shape;48;p59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chemeClr val="lt1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chemeClr val="lt1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メインIndex 1">
  <p:cSld name="CUSTOM_1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1" name="Google Shape;51;p60"/>
          <p:cNvSpPr/>
          <p:nvPr/>
        </p:nvSpPr>
        <p:spPr>
          <a:xfrm>
            <a:off x="305850" y="271200"/>
            <a:ext cx="9294300" cy="6315600"/>
          </a:xfrm>
          <a:prstGeom prst="roundRect">
            <a:avLst>
              <a:gd fmla="val 185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2" name="Google Shape;52;p60"/>
          <p:cNvSpPr txBox="1"/>
          <p:nvPr>
            <p:ph type="title"/>
          </p:nvPr>
        </p:nvSpPr>
        <p:spPr>
          <a:xfrm>
            <a:off x="3598150" y="3074100"/>
            <a:ext cx="56808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b="1" sz="2400">
                <a:solidFill>
                  <a:srgbClr val="1971C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9pPr>
          </a:lstStyle>
          <a:p/>
        </p:txBody>
      </p:sp>
      <p:sp>
        <p:nvSpPr>
          <p:cNvPr id="53" name="Google Shape;53;p60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chemeClr val="lt1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chemeClr val="lt1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  <p:cxnSp>
        <p:nvCxnSpPr>
          <p:cNvPr id="54" name="Google Shape;54;p60"/>
          <p:cNvCxnSpPr/>
          <p:nvPr/>
        </p:nvCxnSpPr>
        <p:spPr>
          <a:xfrm>
            <a:off x="3254713" y="2294825"/>
            <a:ext cx="0" cy="248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" name="Google Shape;55;p60"/>
          <p:cNvSpPr/>
          <p:nvPr/>
        </p:nvSpPr>
        <p:spPr>
          <a:xfrm>
            <a:off x="3653375" y="2749500"/>
            <a:ext cx="1061400" cy="261600"/>
          </a:xfrm>
          <a:prstGeom prst="roundRect">
            <a:avLst>
              <a:gd fmla="val 50000" name="adj"/>
            </a:avLst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1" i="0" lang="ja-JP" sz="975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»  SUB TOPIC</a:t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56" name="Google Shape;56;p60"/>
          <p:cNvSpPr/>
          <p:nvPr/>
        </p:nvSpPr>
        <p:spPr>
          <a:xfrm>
            <a:off x="618475" y="2749500"/>
            <a:ext cx="2062200" cy="1359000"/>
          </a:xfrm>
          <a:prstGeom prst="roundRect">
            <a:avLst>
              <a:gd fmla="val 8982" name="adj"/>
            </a:avLst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57" name="Google Shape;57;p60"/>
          <p:cNvSpPr/>
          <p:nvPr/>
        </p:nvSpPr>
        <p:spPr>
          <a:xfrm>
            <a:off x="672025" y="2749500"/>
            <a:ext cx="2306400" cy="1359000"/>
          </a:xfrm>
          <a:prstGeom prst="roundRect">
            <a:avLst>
              <a:gd fmla="val 8982" name="adj"/>
            </a:avLst>
          </a:prstGeom>
          <a:solidFill>
            <a:srgbClr val="F3F3F3"/>
          </a:solidFill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58" name="Google Shape;58;p60"/>
          <p:cNvSpPr txBox="1"/>
          <p:nvPr>
            <p:ph idx="2" type="title"/>
          </p:nvPr>
        </p:nvSpPr>
        <p:spPr>
          <a:xfrm>
            <a:off x="794200" y="2792250"/>
            <a:ext cx="2132400" cy="12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メインIndex 1 1">
  <p:cSld name="CUSTOM_1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66" name="Google Shape;66;p58"/>
          <p:cNvSpPr/>
          <p:nvPr/>
        </p:nvSpPr>
        <p:spPr>
          <a:xfrm>
            <a:off x="305850" y="271200"/>
            <a:ext cx="9294300" cy="6315600"/>
          </a:xfrm>
          <a:prstGeom prst="roundRect">
            <a:avLst>
              <a:gd fmla="val 185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67" name="Google Shape;67;p58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chemeClr val="lt1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chemeClr val="lt1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tx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日商">
  <p:cSld name="日商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icture 31" id="70" name="Google Shape;70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083" y="-2"/>
            <a:ext cx="9916316" cy="12230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 2" id="71" name="Google Shape;7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47838" y="188639"/>
            <a:ext cx="912086" cy="378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>
  <p:cSld name="白紙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3"/>
          <p:cNvSpPr/>
          <p:nvPr/>
        </p:nvSpPr>
        <p:spPr>
          <a:xfrm>
            <a:off x="1616825" y="50"/>
            <a:ext cx="8292000" cy="963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3"/>
          <p:cNvSpPr/>
          <p:nvPr/>
        </p:nvSpPr>
        <p:spPr>
          <a:xfrm>
            <a:off x="-2825" y="44"/>
            <a:ext cx="1619700" cy="963000"/>
          </a:xfrm>
          <a:prstGeom prst="rect">
            <a:avLst/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75" name="Google Shape;75;p63"/>
          <p:cNvSpPr/>
          <p:nvPr/>
        </p:nvSpPr>
        <p:spPr>
          <a:xfrm flipH="1" rot="10800000">
            <a:off x="-2375" y="2450"/>
            <a:ext cx="1618800" cy="958200"/>
          </a:xfrm>
          <a:prstGeom prst="rtTriangle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76" name="Google Shape;76;p63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rgbClr val="929292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rgbClr val="929292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カスタム レイアウト 1">
  <p:cSld name="CUSTOM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4"/>
          <p:cNvSpPr/>
          <p:nvPr/>
        </p:nvSpPr>
        <p:spPr>
          <a:xfrm>
            <a:off x="2825" y="50"/>
            <a:ext cx="9906000" cy="963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メインIndex">
  <p:cSld name="CUSTOM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5"/>
          <p:cNvSpPr/>
          <p:nvPr/>
        </p:nvSpPr>
        <p:spPr>
          <a:xfrm>
            <a:off x="125" y="0"/>
            <a:ext cx="9906000" cy="6858000"/>
          </a:xfrm>
          <a:prstGeom prst="rect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1" name="Google Shape;81;p65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chemeClr val="lt1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chemeClr val="lt1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82" name="Google Shape;82;p65"/>
          <p:cNvSpPr txBox="1"/>
          <p:nvPr/>
        </p:nvSpPr>
        <p:spPr>
          <a:xfrm>
            <a:off x="8201709" y="6546727"/>
            <a:ext cx="1296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B0B0B0"/>
                </a:solidFill>
                <a:latin typeface="Arial"/>
                <a:ea typeface="Arial"/>
                <a:cs typeface="Arial"/>
                <a:sym typeface="Arial"/>
              </a:rPr>
              <a:t>Confidential</a:t>
            </a:r>
            <a:endParaRPr b="1" i="0" sz="1200" u="none" cap="none" strike="noStrike">
              <a:solidFill>
                <a:srgbClr val="B0B0B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65"/>
          <p:cNvSpPr/>
          <p:nvPr/>
        </p:nvSpPr>
        <p:spPr>
          <a:xfrm rot="5400000">
            <a:off x="0" y="0"/>
            <a:ext cx="6209400" cy="6209400"/>
          </a:xfrm>
          <a:prstGeom prst="rtTriangle">
            <a:avLst/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4" name="Google Shape;84;p65"/>
          <p:cNvSpPr/>
          <p:nvPr/>
        </p:nvSpPr>
        <p:spPr>
          <a:xfrm>
            <a:off x="748400" y="668375"/>
            <a:ext cx="8370000" cy="5483400"/>
          </a:xfrm>
          <a:prstGeom prst="roundRect">
            <a:avLst>
              <a:gd fmla="val 185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5" name="Google Shape;85;p65"/>
          <p:cNvSpPr/>
          <p:nvPr/>
        </p:nvSpPr>
        <p:spPr>
          <a:xfrm flipH="1" rot="10800000">
            <a:off x="4507650" y="6136275"/>
            <a:ext cx="902700" cy="4164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6" name="Google Shape;86;p65"/>
          <p:cNvSpPr txBox="1"/>
          <p:nvPr>
            <p:ph type="title"/>
          </p:nvPr>
        </p:nvSpPr>
        <p:spPr>
          <a:xfrm>
            <a:off x="748400" y="3131100"/>
            <a:ext cx="837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500"/>
              <a:buNone/>
              <a:defRPr b="1" sz="2500">
                <a:solidFill>
                  <a:srgbClr val="1971C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メインIndex 1">
  <p:cSld name="CUSTOM_1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89" name="Google Shape;89;p66"/>
          <p:cNvSpPr/>
          <p:nvPr/>
        </p:nvSpPr>
        <p:spPr>
          <a:xfrm>
            <a:off x="305850" y="271200"/>
            <a:ext cx="9294300" cy="6315600"/>
          </a:xfrm>
          <a:prstGeom prst="roundRect">
            <a:avLst>
              <a:gd fmla="val 185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0" name="Google Shape;90;p66"/>
          <p:cNvSpPr txBox="1"/>
          <p:nvPr>
            <p:ph type="title"/>
          </p:nvPr>
        </p:nvSpPr>
        <p:spPr>
          <a:xfrm>
            <a:off x="3598150" y="3074100"/>
            <a:ext cx="56808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b="1" sz="2400">
                <a:solidFill>
                  <a:srgbClr val="1971C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71C3"/>
              </a:buClr>
              <a:buSzPts val="2400"/>
              <a:buNone/>
              <a:defRPr sz="2400">
                <a:solidFill>
                  <a:srgbClr val="1971C3"/>
                </a:solidFill>
              </a:defRPr>
            </a:lvl9pPr>
          </a:lstStyle>
          <a:p/>
        </p:txBody>
      </p:sp>
      <p:sp>
        <p:nvSpPr>
          <p:cNvPr id="91" name="Google Shape;91;p66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chemeClr val="lt1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chemeClr val="lt1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  <p:cxnSp>
        <p:nvCxnSpPr>
          <p:cNvPr id="92" name="Google Shape;92;p66"/>
          <p:cNvCxnSpPr/>
          <p:nvPr/>
        </p:nvCxnSpPr>
        <p:spPr>
          <a:xfrm>
            <a:off x="3254713" y="2294825"/>
            <a:ext cx="0" cy="248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3" name="Google Shape;93;p66"/>
          <p:cNvSpPr/>
          <p:nvPr/>
        </p:nvSpPr>
        <p:spPr>
          <a:xfrm>
            <a:off x="3653375" y="2749500"/>
            <a:ext cx="1061400" cy="261600"/>
          </a:xfrm>
          <a:prstGeom prst="roundRect">
            <a:avLst>
              <a:gd fmla="val 50000" name="adj"/>
            </a:avLst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1" i="0" lang="ja-JP" sz="975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»  SUB TOPIC</a:t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94" name="Google Shape;94;p66"/>
          <p:cNvSpPr/>
          <p:nvPr/>
        </p:nvSpPr>
        <p:spPr>
          <a:xfrm>
            <a:off x="618475" y="2749500"/>
            <a:ext cx="2062200" cy="1359000"/>
          </a:xfrm>
          <a:prstGeom prst="roundRect">
            <a:avLst>
              <a:gd fmla="val 8982" name="adj"/>
            </a:avLst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95" name="Google Shape;95;p66"/>
          <p:cNvSpPr/>
          <p:nvPr/>
        </p:nvSpPr>
        <p:spPr>
          <a:xfrm>
            <a:off x="672025" y="2749500"/>
            <a:ext cx="2306400" cy="1359000"/>
          </a:xfrm>
          <a:prstGeom prst="roundRect">
            <a:avLst>
              <a:gd fmla="val 8982" name="adj"/>
            </a:avLst>
          </a:prstGeom>
          <a:solidFill>
            <a:srgbClr val="F3F3F3"/>
          </a:solidFill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96" name="Google Shape;96;p66"/>
          <p:cNvSpPr txBox="1"/>
          <p:nvPr>
            <p:ph idx="2" type="title"/>
          </p:nvPr>
        </p:nvSpPr>
        <p:spPr>
          <a:xfrm>
            <a:off x="794200" y="2792250"/>
            <a:ext cx="2132400" cy="12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1" sz="14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メインIndex 1 2">
  <p:cSld name="CUSTOM_1_1_2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971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99" name="Google Shape;99;p67"/>
          <p:cNvSpPr/>
          <p:nvPr/>
        </p:nvSpPr>
        <p:spPr>
          <a:xfrm>
            <a:off x="305850" y="271200"/>
            <a:ext cx="9294300" cy="6315600"/>
          </a:xfrm>
          <a:prstGeom prst="roundRect">
            <a:avLst>
              <a:gd fmla="val 185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00" name="Google Shape;100;p67"/>
          <p:cNvSpPr txBox="1"/>
          <p:nvPr/>
        </p:nvSpPr>
        <p:spPr>
          <a:xfrm>
            <a:off x="9387460" y="6548990"/>
            <a:ext cx="45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ja-JP" sz="1100" u="none" cap="none" strike="noStrike">
                <a:solidFill>
                  <a:schemeClr val="lt1"/>
                </a:solidFill>
                <a:latin typeface="M PLUS 1p"/>
                <a:ea typeface="M PLUS 1p"/>
                <a:cs typeface="M PLUS 1p"/>
                <a:sym typeface="M PLUS 1p"/>
              </a:rPr>
              <a:t>‹#›</a:t>
            </a:fld>
            <a:endParaRPr b="0" i="0" sz="1100" u="none" cap="none" strike="noStrike">
              <a:solidFill>
                <a:schemeClr val="lt1"/>
              </a:solidFill>
              <a:latin typeface="M PLUS 1p"/>
              <a:ea typeface="M PLUS 1p"/>
              <a:cs typeface="M PLUS 1p"/>
              <a:sym typeface="M PLUS 1p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0"/>
          <p:cNvSpPr txBox="1"/>
          <p:nvPr>
            <p:ph type="title"/>
          </p:nvPr>
        </p:nvSpPr>
        <p:spPr>
          <a:xfrm>
            <a:off x="495300" y="92074"/>
            <a:ext cx="8915400" cy="15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/>
        </p:txBody>
      </p:sp>
      <p:sp>
        <p:nvSpPr>
          <p:cNvPr id="7" name="Google Shape;7;p50"/>
          <p:cNvSpPr txBox="1"/>
          <p:nvPr>
            <p:ph idx="1" type="body"/>
          </p:nvPr>
        </p:nvSpPr>
        <p:spPr>
          <a:xfrm>
            <a:off x="495300" y="1600200"/>
            <a:ext cx="89154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JP"/>
              <a:buChar char="•"/>
              <a:defRPr b="0" i="0" sz="24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JP"/>
              <a:buChar char="–"/>
              <a:defRPr b="0" i="0" sz="20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indent="-349250" lvl="2" marL="1371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JP"/>
              <a:buChar char="•"/>
              <a:defRPr b="0" i="0" sz="19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indent="-336550" lvl="3" marL="18288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–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indent="-336550" lvl="4" marL="22860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»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•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•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•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•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/>
        </p:txBody>
      </p:sp>
      <p:sp>
        <p:nvSpPr>
          <p:cNvPr id="8" name="Google Shape;8;p50"/>
          <p:cNvSpPr txBox="1"/>
          <p:nvPr>
            <p:ph idx="12" type="sldNum"/>
          </p:nvPr>
        </p:nvSpPr>
        <p:spPr>
          <a:xfrm>
            <a:off x="9187500" y="6581100"/>
            <a:ext cx="718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9" name="Google Shape;9;p50"/>
          <p:cNvSpPr txBox="1"/>
          <p:nvPr/>
        </p:nvSpPr>
        <p:spPr>
          <a:xfrm>
            <a:off x="8201709" y="6546727"/>
            <a:ext cx="1296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B0B0B0"/>
                </a:solidFill>
                <a:latin typeface="Arial"/>
                <a:ea typeface="Arial"/>
                <a:cs typeface="Arial"/>
                <a:sym typeface="Arial"/>
              </a:rPr>
              <a:t>Confidential</a:t>
            </a:r>
            <a:endParaRPr b="1" i="0" sz="1200" u="none" cap="none" strike="noStrike">
              <a:solidFill>
                <a:srgbClr val="B0B0B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7"/>
          <p:cNvSpPr txBox="1"/>
          <p:nvPr>
            <p:ph type="title"/>
          </p:nvPr>
        </p:nvSpPr>
        <p:spPr>
          <a:xfrm>
            <a:off x="495300" y="92074"/>
            <a:ext cx="8915400" cy="15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JP"/>
              <a:buNone/>
              <a:defRPr b="0" i="0" sz="32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/>
        </p:txBody>
      </p:sp>
      <p:sp>
        <p:nvSpPr>
          <p:cNvPr id="61" name="Google Shape;61;p57"/>
          <p:cNvSpPr txBox="1"/>
          <p:nvPr>
            <p:ph idx="1" type="body"/>
          </p:nvPr>
        </p:nvSpPr>
        <p:spPr>
          <a:xfrm>
            <a:off x="495300" y="1600200"/>
            <a:ext cx="89154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JP"/>
              <a:buChar char="•"/>
              <a:defRPr b="0" i="0" sz="24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JP"/>
              <a:buChar char="–"/>
              <a:defRPr b="0" i="0" sz="20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indent="-349250" lvl="2" marL="1371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JP"/>
              <a:buChar char="•"/>
              <a:defRPr b="0" i="0" sz="19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indent="-336550" lvl="3" marL="18288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–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indent="-336550" lvl="4" marL="22860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»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•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•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•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Noto Sans JP"/>
              <a:buChar char="•"/>
              <a:defRPr b="0" i="0" sz="1700" u="none" cap="none" strike="noStrike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/>
        </p:txBody>
      </p:sp>
      <p:sp>
        <p:nvSpPr>
          <p:cNvPr id="62" name="Google Shape;62;p57"/>
          <p:cNvSpPr txBox="1"/>
          <p:nvPr>
            <p:ph idx="12" type="sldNum"/>
          </p:nvPr>
        </p:nvSpPr>
        <p:spPr>
          <a:xfrm>
            <a:off x="9187500" y="6581100"/>
            <a:ext cx="718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63" name="Google Shape;63;p57"/>
          <p:cNvSpPr txBox="1"/>
          <p:nvPr/>
        </p:nvSpPr>
        <p:spPr>
          <a:xfrm>
            <a:off x="8201709" y="6546727"/>
            <a:ext cx="1296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B0B0B0"/>
                </a:solidFill>
                <a:latin typeface="Arial"/>
                <a:ea typeface="Arial"/>
                <a:cs typeface="Arial"/>
                <a:sym typeface="Arial"/>
              </a:rPr>
              <a:t>Confidential</a:t>
            </a:r>
            <a:endParaRPr b="1" i="0" sz="1200" u="none" cap="none" strike="noStrike">
              <a:solidFill>
                <a:srgbClr val="B0B0B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Relationship Id="rId4" Type="http://schemas.openxmlformats.org/officeDocument/2006/relationships/image" Target="../media/image33.png"/><Relationship Id="rId5" Type="http://schemas.openxmlformats.org/officeDocument/2006/relationships/image" Target="../media/image24.png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Relationship Id="rId4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1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jp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22.png"/><Relationship Id="rId7" Type="http://schemas.openxmlformats.org/officeDocument/2006/relationships/image" Target="../media/image15.png"/><Relationship Id="rId8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g"/><Relationship Id="rId4" Type="http://schemas.openxmlformats.org/officeDocument/2006/relationships/image" Target="../media/image20.png"/><Relationship Id="rId5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Relationship Id="rId4" Type="http://schemas.openxmlformats.org/officeDocument/2006/relationships/image" Target="../media/image1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Relationship Id="rId4" Type="http://schemas.openxmlformats.org/officeDocument/2006/relationships/image" Target="../media/image44.png"/><Relationship Id="rId5" Type="http://schemas.openxmlformats.org/officeDocument/2006/relationships/image" Target="../media/image1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Relationship Id="rId4" Type="http://schemas.openxmlformats.org/officeDocument/2006/relationships/image" Target="../media/image11.jpg"/><Relationship Id="rId5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Relationship Id="rId4" Type="http://schemas.openxmlformats.org/officeDocument/2006/relationships/image" Target="../media/image11.jpg"/><Relationship Id="rId5" Type="http://schemas.openxmlformats.org/officeDocument/2006/relationships/image" Target="../media/image4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1.jp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Relationship Id="rId4" Type="http://schemas.openxmlformats.org/officeDocument/2006/relationships/image" Target="../media/image38.jpg"/><Relationship Id="rId5" Type="http://schemas.openxmlformats.org/officeDocument/2006/relationships/image" Target="../media/image37.png"/><Relationship Id="rId6" Type="http://schemas.openxmlformats.org/officeDocument/2006/relationships/image" Target="../media/image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8.jpg"/><Relationship Id="rId4" Type="http://schemas.openxmlformats.org/officeDocument/2006/relationships/image" Target="../media/image4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9.jpg"/><Relationship Id="rId4" Type="http://schemas.openxmlformats.org/officeDocument/2006/relationships/image" Target="../media/image40.jpg"/><Relationship Id="rId5" Type="http://schemas.openxmlformats.org/officeDocument/2006/relationships/image" Target="../media/image3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6.jpg"/><Relationship Id="rId4" Type="http://schemas.openxmlformats.org/officeDocument/2006/relationships/image" Target="../media/image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7.png"/><Relationship Id="rId4" Type="http://schemas.openxmlformats.org/officeDocument/2006/relationships/image" Target="../media/image42.png"/><Relationship Id="rId5" Type="http://schemas.openxmlformats.org/officeDocument/2006/relationships/image" Target="../media/image46.png"/><Relationship Id="rId6" Type="http://schemas.openxmlformats.org/officeDocument/2006/relationships/image" Target="../media/image63.jpg"/><Relationship Id="rId7" Type="http://schemas.openxmlformats.org/officeDocument/2006/relationships/image" Target="../media/image49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2.jpg"/><Relationship Id="rId4" Type="http://schemas.openxmlformats.org/officeDocument/2006/relationships/image" Target="../media/image42.png"/><Relationship Id="rId5" Type="http://schemas.openxmlformats.org/officeDocument/2006/relationships/image" Target="../media/image6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1.png"/><Relationship Id="rId4" Type="http://schemas.openxmlformats.org/officeDocument/2006/relationships/image" Target="../media/image48.png"/><Relationship Id="rId5" Type="http://schemas.openxmlformats.org/officeDocument/2006/relationships/image" Target="../media/image5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2.png"/><Relationship Id="rId4" Type="http://schemas.openxmlformats.org/officeDocument/2006/relationships/image" Target="../media/image5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5.png"/><Relationship Id="rId4" Type="http://schemas.openxmlformats.org/officeDocument/2006/relationships/image" Target="../media/image9.png"/><Relationship Id="rId5" Type="http://schemas.openxmlformats.org/officeDocument/2006/relationships/image" Target="../media/image60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4.png"/><Relationship Id="rId4" Type="http://schemas.openxmlformats.org/officeDocument/2006/relationships/image" Target="../media/image53.jpg"/><Relationship Id="rId5" Type="http://schemas.openxmlformats.org/officeDocument/2006/relationships/image" Target="../media/image8.png"/><Relationship Id="rId6" Type="http://schemas.openxmlformats.org/officeDocument/2006/relationships/image" Target="../media/image55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/>
          <p:nvPr/>
        </p:nvSpPr>
        <p:spPr>
          <a:xfrm>
            <a:off x="732518" y="4002806"/>
            <a:ext cx="9173400" cy="45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870624" y="2010188"/>
            <a:ext cx="4198800" cy="5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Clr>
                <a:srgbClr val="005B97"/>
              </a:buClr>
              <a:buSzPts val="2800"/>
              <a:buFont typeface="Meiryo"/>
              <a:buNone/>
            </a:pPr>
            <a:r>
              <a:rPr b="1" i="0" lang="ja-JP" sz="2800" u="none" cap="none" strike="noStrike">
                <a:solidFill>
                  <a:srgbClr val="005B97"/>
                </a:solidFill>
                <a:latin typeface="Arial"/>
                <a:ea typeface="Arial"/>
                <a:cs typeface="Arial"/>
                <a:sym typeface="Arial"/>
              </a:rPr>
              <a:t>経費精算システム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3">
            <a:alphaModFix/>
          </a:blip>
          <a:srcRect b="0" l="0" r="27066" t="0"/>
          <a:stretch/>
        </p:blipFill>
        <p:spPr>
          <a:xfrm>
            <a:off x="644647" y="2547888"/>
            <a:ext cx="4367126" cy="1361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/>
          <p:nvPr/>
        </p:nvSpPr>
        <p:spPr>
          <a:xfrm>
            <a:off x="7377884" y="3189721"/>
            <a:ext cx="1658100" cy="1658100"/>
          </a:xfrm>
          <a:prstGeom prst="ellipse">
            <a:avLst/>
          </a:prstGeom>
          <a:solidFill>
            <a:srgbClr val="0070C0"/>
          </a:solidFill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" title="初心者マークのアイコン素材 (2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3975" y="3489796"/>
            <a:ext cx="1165900" cy="116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 txBox="1"/>
          <p:nvPr/>
        </p:nvSpPr>
        <p:spPr>
          <a:xfrm>
            <a:off x="7430192" y="3791928"/>
            <a:ext cx="1658100" cy="5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27857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eiryo"/>
              <a:buNone/>
            </a:pPr>
            <a:r>
              <a:rPr b="1" i="0" lang="ja-JP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操作ガイド</a:t>
            </a: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732528" y="4031515"/>
            <a:ext cx="6022500" cy="5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Clr>
                <a:srgbClr val="005B97"/>
              </a:buClr>
              <a:buSzPts val="2800"/>
              <a:buFont typeface="Meiryo"/>
              <a:buNone/>
            </a:pPr>
            <a:r>
              <a:rPr b="1" i="0" lang="ja-JP" sz="2800" u="none" cap="none" strike="noStrike">
                <a:solidFill>
                  <a:srgbClr val="005B97"/>
                </a:solidFill>
                <a:latin typeface="Arial"/>
                <a:ea typeface="Arial"/>
                <a:cs typeface="Arial"/>
                <a:sym typeface="Arial"/>
              </a:rPr>
              <a:t>スマートフォンアプリ利用手順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/>
        </p:nvSpPr>
        <p:spPr>
          <a:xfrm>
            <a:off x="38526" y="176338"/>
            <a:ext cx="1570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HRMOS経費</a:t>
            </a:r>
            <a:endParaRPr b="1" i="0" sz="1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アプリ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" title="図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7355" y="1383177"/>
            <a:ext cx="1002300" cy="1002300"/>
          </a:xfrm>
          <a:prstGeom prst="roundRect">
            <a:avLst>
              <a:gd fmla="val 21977" name="adj"/>
            </a:avLst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8" name="Google Shape;118;p2"/>
          <p:cNvSpPr txBox="1"/>
          <p:nvPr/>
        </p:nvSpPr>
        <p:spPr>
          <a:xfrm>
            <a:off x="1609026" y="1235811"/>
            <a:ext cx="7832100" cy="3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ja-JP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■このアプリでできること</a:t>
            </a:r>
            <a:endParaRPr b="1" i="0" sz="1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ja-JP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「交通費精算」「出張申請/精算」「経費申請/精算」の機能における伝票の起票と承認</a:t>
            </a:r>
            <a:endParaRPr b="0" i="0" sz="1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ja-JP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領収書の撮影・保存</a:t>
            </a:r>
            <a:endParaRPr b="0" i="0" sz="1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ja-JP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■動作環境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ja-JP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最新の動作環境については、管理者（●●）までお問い合わせください。</a:t>
            </a:r>
            <a:endParaRPr b="0" i="0" sz="1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（Androidにおいて、本アプリ起動後に画面が表示されない場合、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Google Playにて「AndroidシステムのWebView」を最新にしてご利用ください。）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ja-JP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■運用ルール </a:t>
            </a:r>
            <a:endParaRPr b="1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ja-JP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・あああ</a:t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ja-JP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・いいい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1609026" y="4321627"/>
            <a:ext cx="7535100" cy="1043100"/>
          </a:xfrm>
          <a:prstGeom prst="roundRect">
            <a:avLst>
              <a:gd fmla="val 16667" name="adj"/>
            </a:avLst>
          </a:prstGeom>
          <a:solidFill>
            <a:srgbClr val="F1C232">
              <a:alpha val="8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ja-JP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アプリに関する貴社の運用ルールがあればご記載ください。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HRMOS経費アプリとは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運用ルール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396875" y="1219200"/>
            <a:ext cx="9067800" cy="5105400"/>
          </a:xfrm>
          <a:prstGeom prst="rect">
            <a:avLst/>
          </a:prstGeom>
          <a:solidFill>
            <a:srgbClr val="FDF4CE">
              <a:alpha val="40000"/>
            </a:srgbClr>
          </a:solidFill>
          <a:ln cap="flat" cmpd="sng" w="12700">
            <a:solidFill>
              <a:srgbClr val="FFC000"/>
            </a:solidFill>
            <a:prstDash val="solid"/>
            <a:miter lim="4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貴社の運用をごルール記載ください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【記載内容例】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0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・締日サイクル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34424" y="393275"/>
            <a:ext cx="157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はじめに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 txBox="1"/>
          <p:nvPr/>
        </p:nvSpPr>
        <p:spPr>
          <a:xfrm>
            <a:off x="629600" y="1263200"/>
            <a:ext cx="44616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■HRMOS経費アプリの初期設定  ------- p.5</a:t>
            </a:r>
            <a:endParaRPr b="1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■ホーム画面 ---------------------------------- p.11 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t/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■伝票の作成 ---------------------------------- p.1</a:t>
            </a:r>
            <a:r>
              <a:rPr b="1" lang="ja-JP" sz="1600">
                <a:solidFill>
                  <a:srgbClr val="002060"/>
                </a:solidFill>
              </a:rPr>
              <a:t>4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Meiryo"/>
              <a:buNone/>
            </a:pPr>
            <a:r>
              <a:rPr b="1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　　・【交通系ICカード】での明細登録方法  </a:t>
            </a:r>
            <a:r>
              <a:rPr b="0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---------- p.</a:t>
            </a:r>
            <a:r>
              <a:rPr lang="ja-JP" sz="1200">
                <a:solidFill>
                  <a:srgbClr val="002060"/>
                </a:solidFill>
              </a:rPr>
              <a:t>19</a:t>
            </a:r>
            <a:endParaRPr b="0" i="0" sz="12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Meiryo"/>
              <a:buNone/>
            </a:pPr>
            <a:r>
              <a:rPr b="1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　　・【駅すぱあと】での明細登録方法   </a:t>
            </a:r>
            <a:r>
              <a:rPr b="0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--------------- p.2</a:t>
            </a:r>
            <a:r>
              <a:rPr lang="ja-JP" sz="1200">
                <a:solidFill>
                  <a:srgbClr val="002060"/>
                </a:solidFill>
              </a:rPr>
              <a:t>1</a:t>
            </a:r>
            <a:endParaRPr b="0" i="0" sz="12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Meiryo"/>
              <a:buNone/>
            </a:pPr>
            <a:r>
              <a:rPr b="1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　　・【訪問パターン】での明細登録方法  </a:t>
            </a:r>
            <a:r>
              <a:rPr b="0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------------- p.2</a:t>
            </a:r>
            <a:r>
              <a:rPr lang="ja-JP" sz="1200">
                <a:solidFill>
                  <a:srgbClr val="002060"/>
                </a:solidFill>
              </a:rPr>
              <a:t>4</a:t>
            </a:r>
            <a:endParaRPr b="1" i="0" sz="12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Meiryo"/>
              <a:buNone/>
            </a:pPr>
            <a:r>
              <a:rPr b="1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　　・【領収書ファイル】での明細登録方法 </a:t>
            </a:r>
            <a:r>
              <a:rPr b="0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----------- p.2</a:t>
            </a:r>
            <a:r>
              <a:rPr lang="ja-JP" sz="1200">
                <a:solidFill>
                  <a:srgbClr val="002060"/>
                </a:solidFill>
              </a:rPr>
              <a:t>6</a:t>
            </a:r>
            <a:endParaRPr b="1" i="0" sz="12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Meiryo"/>
              <a:buNone/>
            </a:pPr>
            <a:r>
              <a:rPr b="1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　　・【領収書 (カメラで撮影)】での明細登録方法 </a:t>
            </a:r>
            <a:r>
              <a:rPr b="0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--- p.2</a:t>
            </a:r>
            <a:r>
              <a:rPr lang="ja-JP" sz="1200">
                <a:solidFill>
                  <a:srgbClr val="002060"/>
                </a:solidFill>
              </a:rPr>
              <a:t>8</a:t>
            </a:r>
            <a:endParaRPr b="0" i="0" sz="12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Meiryo"/>
              <a:buNone/>
            </a:pPr>
            <a:r>
              <a:rPr b="1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　　・明細の編集・削除・コピーの方法  </a:t>
            </a:r>
            <a:r>
              <a:rPr b="0" i="0" lang="ja-JP" sz="1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----------------- p.3</a:t>
            </a:r>
            <a:r>
              <a:rPr lang="ja-JP" sz="1200">
                <a:solidFill>
                  <a:srgbClr val="002060"/>
                </a:solidFill>
              </a:rPr>
              <a:t>1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5306175" y="1497950"/>
            <a:ext cx="36000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■伝票の提出 -------------------</a:t>
            </a:r>
            <a:r>
              <a:rPr b="1" lang="ja-JP" sz="1600">
                <a:solidFill>
                  <a:srgbClr val="002060"/>
                </a:solidFill>
              </a:rPr>
              <a:t>---</a:t>
            </a: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 p.35</a:t>
            </a:r>
            <a:endParaRPr b="1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Meiryo"/>
              <a:buNone/>
            </a:pPr>
            <a:r>
              <a:t/>
            </a:r>
            <a:endParaRPr b="1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■伝票の承認 -------------------</a:t>
            </a:r>
            <a:r>
              <a:rPr b="1" lang="ja-JP" sz="1600">
                <a:solidFill>
                  <a:srgbClr val="002060"/>
                </a:solidFill>
              </a:rPr>
              <a:t>---</a:t>
            </a: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 p.38</a:t>
            </a:r>
            <a:endParaRPr b="1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Meiryo"/>
              <a:buNone/>
            </a:pPr>
            <a:r>
              <a:t/>
            </a:r>
            <a:endParaRPr b="1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■領収書</a:t>
            </a:r>
            <a:r>
              <a:rPr b="1" lang="ja-JP" sz="1600">
                <a:solidFill>
                  <a:srgbClr val="002060"/>
                </a:solidFill>
              </a:rPr>
              <a:t>・レシート</a:t>
            </a: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の登録 </a:t>
            </a: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-----</a:t>
            </a:r>
            <a:r>
              <a:rPr b="1" i="0" lang="ja-JP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p.4</a:t>
            </a:r>
            <a:r>
              <a:rPr b="1" lang="ja-JP" sz="1600">
                <a:solidFill>
                  <a:srgbClr val="002060"/>
                </a:solidFill>
              </a:rPr>
              <a:t>4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360000" y="327025"/>
            <a:ext cx="161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目次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/>
          <p:nvPr>
            <p:ph type="title"/>
          </p:nvPr>
        </p:nvSpPr>
        <p:spPr>
          <a:xfrm>
            <a:off x="748400" y="3131100"/>
            <a:ext cx="837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ja-JP" sz="3200">
                <a:latin typeface="Arial"/>
                <a:ea typeface="Arial"/>
                <a:cs typeface="Arial"/>
                <a:sym typeface="Arial"/>
              </a:rPr>
              <a:t>HRMOS経費アプリの初期設定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/>
          <p:nvPr/>
        </p:nvSpPr>
        <p:spPr>
          <a:xfrm>
            <a:off x="38526" y="176338"/>
            <a:ext cx="1570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HRMOS経費</a:t>
            </a:r>
            <a:endParaRPr b="1" i="0" sz="1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アプリ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3254902" y="1618686"/>
            <a:ext cx="6274152" cy="416286"/>
          </a:xfrm>
          <a:custGeom>
            <a:rect b="b" l="l" r="r" t="t"/>
            <a:pathLst>
              <a:path extrusionOk="0" h="21600" w="21600">
                <a:moveTo>
                  <a:pt x="221" y="0"/>
                </a:moveTo>
                <a:lnTo>
                  <a:pt x="21379" y="0"/>
                </a:lnTo>
                <a:cubicBezTo>
                  <a:pt x="21501" y="0"/>
                  <a:pt x="21600" y="1612"/>
                  <a:pt x="21600" y="3600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99" y="0"/>
                  <a:pt x="22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iryo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486248" y="1618686"/>
            <a:ext cx="2593782" cy="424170"/>
          </a:xfrm>
          <a:custGeom>
            <a:rect b="b" l="l" r="r" t="t"/>
            <a:pathLst>
              <a:path extrusionOk="0" h="21600" w="21600">
                <a:moveTo>
                  <a:pt x="351" y="0"/>
                </a:moveTo>
                <a:lnTo>
                  <a:pt x="21249" y="0"/>
                </a:lnTo>
                <a:cubicBezTo>
                  <a:pt x="21443" y="0"/>
                  <a:pt x="21600" y="1612"/>
                  <a:pt x="21600" y="3600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157" y="0"/>
                  <a:pt x="35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手 順</a:t>
            </a:r>
            <a:endParaRPr b="0" i="0" sz="1800" u="none" cap="none" strike="noStrike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486200" y="2568804"/>
            <a:ext cx="25938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まずは「HRMOS経費」アプリを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ダウンロードします。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6" title="Androi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695" y="2587675"/>
            <a:ext cx="826575" cy="841325"/>
          </a:xfrm>
          <a:prstGeom prst="rect">
            <a:avLst/>
          </a:prstGeom>
          <a:solidFill>
            <a:schemeClr val="accent1">
              <a:alpha val="6275"/>
            </a:schemeClr>
          </a:solidFill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4685352" y="2194106"/>
            <a:ext cx="13752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ja-JP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Android版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6" title="io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7034" y="2587675"/>
            <a:ext cx="841325" cy="84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3525199" y="3509284"/>
            <a:ext cx="400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-JP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※上記QRコードが読み取れない場合、App Store又はGoogle Playで</a:t>
            </a:r>
            <a:r>
              <a:rPr b="1" i="0" lang="ja-JP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「HRMOS経費」</a:t>
            </a:r>
            <a:r>
              <a:rPr b="0" i="0" lang="ja-JP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と検索し、ダウンロードしてください。</a:t>
            </a:r>
            <a:endParaRPr b="0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486200" y="4427352"/>
            <a:ext cx="2593800" cy="15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PCブラウザにて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HRMOS経費にログインし、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画面右上のユーザーアイコンを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クリックし［サービス情報］を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選択します。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表示されたQRコードは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この後のアプリの設定で使用します。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558880" y="4023621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6"/>
          <p:cNvSpPr txBox="1"/>
          <p:nvPr/>
        </p:nvSpPr>
        <p:spPr>
          <a:xfrm>
            <a:off x="3310068" y="2194107"/>
            <a:ext cx="13752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ja-JP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iOS版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6" title="図1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6276" y="2392515"/>
            <a:ext cx="451800" cy="451800"/>
          </a:xfrm>
          <a:prstGeom prst="roundRect">
            <a:avLst>
              <a:gd fmla="val 21977" name="adj"/>
            </a:avLst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56" name="Google Shape;156;p6"/>
          <p:cNvSpPr txBox="1"/>
          <p:nvPr/>
        </p:nvSpPr>
        <p:spPr>
          <a:xfrm>
            <a:off x="7225548" y="2477457"/>
            <a:ext cx="1849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08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1" i="0" lang="ja-JP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HRMOS経費</a:t>
            </a:r>
            <a:endParaRPr b="1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 flipH="1" rot="10800000">
            <a:off x="6620449" y="2302740"/>
            <a:ext cx="2062500" cy="6252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8225" lIns="38225" spcFirstLastPara="1" rIns="38225" wrap="square" tIns="382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6"/>
              <a:buFont typeface="Calibri"/>
              <a:buNone/>
            </a:pPr>
            <a:r>
              <a:t/>
            </a:r>
            <a:endParaRPr b="0" i="0" sz="150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6"/>
          <p:cNvSpPr/>
          <p:nvPr/>
        </p:nvSpPr>
        <p:spPr>
          <a:xfrm>
            <a:off x="558880" y="216118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6300364" y="2310469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6"/>
          <p:cNvGrpSpPr/>
          <p:nvPr/>
        </p:nvGrpSpPr>
        <p:grpSpPr>
          <a:xfrm>
            <a:off x="3407463" y="4213243"/>
            <a:ext cx="6037799" cy="1777225"/>
            <a:chOff x="3373075" y="2658126"/>
            <a:chExt cx="6037799" cy="1777225"/>
          </a:xfrm>
        </p:grpSpPr>
        <p:pic>
          <p:nvPicPr>
            <p:cNvPr id="161" name="Google Shape;161;p6"/>
            <p:cNvPicPr preferRelativeResize="0"/>
            <p:nvPr/>
          </p:nvPicPr>
          <p:blipFill rotWithShape="1">
            <a:blip r:embed="rId6">
              <a:alphaModFix/>
            </a:blip>
            <a:srcRect b="32913" l="0" r="0" t="0"/>
            <a:stretch/>
          </p:blipFill>
          <p:spPr>
            <a:xfrm>
              <a:off x="3373075" y="2658126"/>
              <a:ext cx="6037799" cy="1777225"/>
            </a:xfrm>
            <a:prstGeom prst="rect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62" name="Google Shape;162;p6"/>
            <p:cNvSpPr/>
            <p:nvPr/>
          </p:nvSpPr>
          <p:spPr>
            <a:xfrm>
              <a:off x="8934834" y="2696774"/>
              <a:ext cx="360300" cy="265800"/>
            </a:xfrm>
            <a:prstGeom prst="rect">
              <a:avLst/>
            </a:prstGeom>
            <a:noFill/>
            <a:ln cap="flat" cmpd="sng" w="19050">
              <a:solidFill>
                <a:srgbClr val="F7964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8370456" y="3343828"/>
              <a:ext cx="696600" cy="189900"/>
            </a:xfrm>
            <a:prstGeom prst="rect">
              <a:avLst/>
            </a:prstGeom>
            <a:noFill/>
            <a:ln cap="flat" cmpd="sng" w="19050">
              <a:solidFill>
                <a:srgbClr val="F7964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6"/>
          <p:cNvSpPr/>
          <p:nvPr/>
        </p:nvSpPr>
        <p:spPr>
          <a:xfrm>
            <a:off x="8674331" y="4252194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6"/>
          <p:cNvCxnSpPr/>
          <p:nvPr/>
        </p:nvCxnSpPr>
        <p:spPr>
          <a:xfrm flipH="1">
            <a:off x="8969086" y="4544158"/>
            <a:ext cx="111300" cy="346800"/>
          </a:xfrm>
          <a:prstGeom prst="straightConnector1">
            <a:avLst/>
          </a:prstGeom>
          <a:noFill/>
          <a:ln cap="flat" cmpd="sng" w="28575">
            <a:solidFill>
              <a:srgbClr val="F7964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6" name="Google Shape;166;p6"/>
          <p:cNvSpPr txBox="1"/>
          <p:nvPr/>
        </p:nvSpPr>
        <p:spPr>
          <a:xfrm>
            <a:off x="4165746" y="6172328"/>
            <a:ext cx="5363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ja-JP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※QRコードは株式会社デンソーウェーブの登録商標です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HRMOS経費アプリの初期設定①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HRMOS経費アプリの初期設定②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479651" y="2638049"/>
            <a:ext cx="26004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1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HRMOS経費アプリ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を起動し、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利用規約を確認し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『上記の利用規約に同意する』に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チェックを入れて ［同意する］ 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7" title="図２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6025" y="2466885"/>
            <a:ext cx="2136300" cy="260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7" title="図３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6875" y="2485259"/>
            <a:ext cx="3350801" cy="223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 txBox="1"/>
          <p:nvPr/>
        </p:nvSpPr>
        <p:spPr>
          <a:xfrm>
            <a:off x="510877" y="4175932"/>
            <a:ext cx="25476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0000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アプリ画面の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［2次元バーコードで読み込み］ をタップし、　   で用意した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QRコードを読み込むと、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『接続先』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r>
              <a:rPr b="1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『アクセスキー』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自動で入力されます。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38526" y="176338"/>
            <a:ext cx="1570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HRMOS経費</a:t>
            </a:r>
            <a:endParaRPr b="1" i="0" sz="1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アプリ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571776" y="3781154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558880" y="224624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3739716" y="4295785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/>
          <p:cNvSpPr/>
          <p:nvPr/>
        </p:nvSpPr>
        <p:spPr>
          <a:xfrm flipH="1" rot="10800000">
            <a:off x="3757356" y="4510083"/>
            <a:ext cx="1611300" cy="5316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8225" lIns="38225" spcFirstLastPara="1" rIns="38225" wrap="square" tIns="382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6"/>
              <a:buFont typeface="Calibri"/>
              <a:buNone/>
            </a:pPr>
            <a:r>
              <a:t/>
            </a:r>
            <a:endParaRPr b="0" i="0" sz="150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/>
          <p:cNvSpPr/>
          <p:nvPr/>
        </p:nvSpPr>
        <p:spPr>
          <a:xfrm flipH="1" rot="10800000">
            <a:off x="6875247" y="4264116"/>
            <a:ext cx="2088000" cy="3132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8225" lIns="38225" spcFirstLastPara="1" rIns="38225" wrap="square" tIns="382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6"/>
              <a:buFont typeface="Calibri"/>
              <a:buNone/>
            </a:pPr>
            <a:r>
              <a:t/>
            </a:r>
            <a:endParaRPr b="0" i="0" sz="150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/>
          <p:nvPr/>
        </p:nvSpPr>
        <p:spPr>
          <a:xfrm>
            <a:off x="6871539" y="4019715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1371709" y="4655795"/>
            <a:ext cx="201600" cy="14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HRMOS経費アプリの初期設定③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486206" y="2680210"/>
            <a:ext cx="25938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PCブラウザでHRMOS経費に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ログインする時と同じ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1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『ユーザーID』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r>
              <a:rPr b="1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『パスワード』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を入力したら［設定］ 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8" title="図５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0880" y="4533002"/>
            <a:ext cx="2432500" cy="151568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8"/>
          <p:cNvSpPr txBox="1"/>
          <p:nvPr/>
        </p:nvSpPr>
        <p:spPr>
          <a:xfrm>
            <a:off x="486200" y="4133175"/>
            <a:ext cx="25938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0000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この画面が表示されましたら、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管理者・承認者からの承認完了を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お待ちください。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承認完了後、アプリ利用が開始できます。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8"/>
          <p:cNvSpPr txBox="1"/>
          <p:nvPr/>
        </p:nvSpPr>
        <p:spPr>
          <a:xfrm>
            <a:off x="38526" y="176338"/>
            <a:ext cx="1570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HRMOS経費</a:t>
            </a:r>
            <a:endParaRPr b="1" i="0" sz="1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アプリ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571776" y="3781154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8"/>
          <p:cNvGrpSpPr/>
          <p:nvPr/>
        </p:nvGrpSpPr>
        <p:grpSpPr>
          <a:xfrm>
            <a:off x="3529624" y="2393327"/>
            <a:ext cx="2495528" cy="3655355"/>
            <a:chOff x="3762863" y="2218360"/>
            <a:chExt cx="1824750" cy="2672824"/>
          </a:xfrm>
        </p:grpSpPr>
        <p:pic>
          <p:nvPicPr>
            <p:cNvPr id="196" name="Google Shape;196;p8" title="図４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62863" y="2218360"/>
              <a:ext cx="1824750" cy="26728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8"/>
            <p:cNvSpPr/>
            <p:nvPr/>
          </p:nvSpPr>
          <p:spPr>
            <a:xfrm>
              <a:off x="3901575" y="3533223"/>
              <a:ext cx="1547700" cy="1237200"/>
            </a:xfrm>
            <a:prstGeom prst="rect">
              <a:avLst/>
            </a:prstGeom>
            <a:noFill/>
            <a:ln cap="flat" cmpd="sng" w="349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8" name="Google Shape;198;p8"/>
          <p:cNvSpPr/>
          <p:nvPr/>
        </p:nvSpPr>
        <p:spPr>
          <a:xfrm>
            <a:off x="558880" y="224624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3704186" y="3952567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6560880" y="4312292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558880" y="4769282"/>
            <a:ext cx="2457000" cy="1043100"/>
          </a:xfrm>
          <a:prstGeom prst="roundRect">
            <a:avLst>
              <a:gd fmla="val 16667" name="adj"/>
            </a:avLst>
          </a:prstGeom>
          <a:solidFill>
            <a:srgbClr val="F1C232">
              <a:alpha val="8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管理者による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アプリデバイス承認は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スキップの設定も可能です。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9"/>
          <p:cNvGrpSpPr/>
          <p:nvPr/>
        </p:nvGrpSpPr>
        <p:grpSpPr>
          <a:xfrm>
            <a:off x="3837919" y="2530850"/>
            <a:ext cx="5033606" cy="3590721"/>
            <a:chOff x="3870419" y="2422650"/>
            <a:chExt cx="5033606" cy="3590721"/>
          </a:xfrm>
        </p:grpSpPr>
        <p:pic>
          <p:nvPicPr>
            <p:cNvPr id="207" name="Google Shape;207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70419" y="2422650"/>
              <a:ext cx="5033606" cy="359072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196"/>
                </a:srgbClr>
              </a:outerShdw>
            </a:effectLst>
          </p:spPr>
        </p:pic>
        <p:sp>
          <p:nvSpPr>
            <p:cNvPr id="208" name="Google Shape;208;p9"/>
            <p:cNvSpPr/>
            <p:nvPr/>
          </p:nvSpPr>
          <p:spPr>
            <a:xfrm>
              <a:off x="6568775" y="2449281"/>
              <a:ext cx="1439700" cy="32370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endParaRPr>
            </a:p>
          </p:txBody>
        </p:sp>
      </p:grpSp>
      <p:sp>
        <p:nvSpPr>
          <p:cNvPr id="209" name="Google Shape;209;p9"/>
          <p:cNvSpPr/>
          <p:nvPr/>
        </p:nvSpPr>
        <p:spPr>
          <a:xfrm>
            <a:off x="3984750" y="5878802"/>
            <a:ext cx="1641600" cy="1893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558875" y="2455100"/>
            <a:ext cx="462600" cy="369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3723400" y="5754939"/>
            <a:ext cx="342900" cy="261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１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9"/>
          <p:cNvSpPr txBox="1"/>
          <p:nvPr/>
        </p:nvSpPr>
        <p:spPr>
          <a:xfrm>
            <a:off x="-101034" y="268350"/>
            <a:ext cx="184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アプリデバイス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承認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9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HRMOS経費アプリの初期設定⑤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9"/>
          <p:cNvSpPr txBox="1"/>
          <p:nvPr/>
        </p:nvSpPr>
        <p:spPr>
          <a:xfrm>
            <a:off x="6995159" y="136769"/>
            <a:ext cx="2593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ja-JP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アプリデバイス承認権限がある方の</a:t>
            </a:r>
            <a:endParaRPr b="1" i="0" sz="11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ja-JP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操作になります。</a:t>
            </a:r>
            <a:endParaRPr b="1" i="0" sz="11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3837925" y="2214400"/>
            <a:ext cx="33723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※HRMOS経費ブラウザ版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490531" y="2984660"/>
            <a:ext cx="25938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アプリデバイス承認権限がある方の画面には、「アプリデバイス承認」の依頼が届きます。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クリックし、承認画面を開きます。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899" y="2579218"/>
            <a:ext cx="5573900" cy="33636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222" name="Google Shape;222;p10"/>
          <p:cNvSpPr txBox="1"/>
          <p:nvPr/>
        </p:nvSpPr>
        <p:spPr>
          <a:xfrm>
            <a:off x="1870576" y="338153"/>
            <a:ext cx="62507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HRMOS経費アプリの初期設定⑥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 txBox="1"/>
          <p:nvPr/>
        </p:nvSpPr>
        <p:spPr>
          <a:xfrm>
            <a:off x="4" y="1127092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アプリ利用者が設定を行ったデバイスを設定で有効にします。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6623392" y="4646106"/>
            <a:ext cx="202800" cy="2769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118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8727889" y="5597323"/>
            <a:ext cx="403200" cy="2490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118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538180" y="3605687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943426" y="2371974"/>
            <a:ext cx="1565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ja-JP" sz="1600" u="none" cap="none" strike="noStrike">
                <a:solidFill>
                  <a:srgbClr val="F92745"/>
                </a:solidFill>
                <a:latin typeface="Arial"/>
                <a:ea typeface="Arial"/>
                <a:cs typeface="Arial"/>
                <a:sym typeface="Arial"/>
              </a:rPr>
              <a:t>Point！</a:t>
            </a:r>
            <a:endParaRPr b="1" i="0" sz="1600" u="none" cap="none" strike="noStrike">
              <a:solidFill>
                <a:srgbClr val="F9274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583423" y="2360286"/>
            <a:ext cx="360000" cy="360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0"/>
          <p:cNvSpPr/>
          <p:nvPr/>
        </p:nvSpPr>
        <p:spPr>
          <a:xfrm rot="10800000">
            <a:off x="4782742" y="4608167"/>
            <a:ext cx="195600" cy="681900"/>
          </a:xfrm>
          <a:prstGeom prst="rightBrace">
            <a:avLst>
              <a:gd fmla="val 47582" name="adj1"/>
              <a:gd fmla="val 50207" name="adj2"/>
            </a:avLst>
          </a:prstGeom>
          <a:noFill/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0000">
              <a:srgbClr val="000000">
                <a:alpha val="3725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0" name="Google Shape;230;p10"/>
          <p:cNvCxnSpPr>
            <a:stCxn id="224" idx="2"/>
            <a:endCxn id="225" idx="1"/>
          </p:cNvCxnSpPr>
          <p:nvPr/>
        </p:nvCxnSpPr>
        <p:spPr>
          <a:xfrm flipH="1" rot="-5400000">
            <a:off x="7326892" y="4320906"/>
            <a:ext cx="798900" cy="2003100"/>
          </a:xfrm>
          <a:prstGeom prst="bentConnector2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cxnSp>
      <p:sp>
        <p:nvSpPr>
          <p:cNvPr id="231" name="Google Shape;231;p10"/>
          <p:cNvSpPr/>
          <p:nvPr/>
        </p:nvSpPr>
        <p:spPr>
          <a:xfrm>
            <a:off x="6943275" y="4653757"/>
            <a:ext cx="342900" cy="261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4468054" y="4823121"/>
            <a:ext cx="252000" cy="252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-101034" y="268350"/>
            <a:ext cx="184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アプリデバイス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承認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3668900" y="2301793"/>
            <a:ext cx="33723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※HRMOS経費ブラウザ版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490525" y="2780239"/>
            <a:ext cx="25938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承認対象の申請が並びます。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490525" y="4092764"/>
            <a:ext cx="2593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Meiryo"/>
              <a:buNone/>
            </a:pPr>
            <a:r>
              <a:rPr b="1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済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を選択し、</a:t>
            </a:r>
            <a:r>
              <a:rPr b="1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登録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ボタンを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クリックします。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ここまでの手順でアプリが使用可能になります。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/>
          <p:nvPr>
            <p:ph type="title"/>
          </p:nvPr>
        </p:nvSpPr>
        <p:spPr>
          <a:xfrm>
            <a:off x="748400" y="3131100"/>
            <a:ext cx="837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ja-JP" sz="3000">
                <a:latin typeface="Arial"/>
                <a:ea typeface="Arial"/>
                <a:cs typeface="Arial"/>
                <a:sym typeface="Arial"/>
              </a:rPr>
              <a:t>ホーム画面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ホーム画面について（申請者）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2"/>
          <p:cNvSpPr txBox="1"/>
          <p:nvPr/>
        </p:nvSpPr>
        <p:spPr>
          <a:xfrm>
            <a:off x="459275" y="4405087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利用できる機能メニューです。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こちらから伝票の起票が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できます。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2"/>
          <p:cNvSpPr/>
          <p:nvPr/>
        </p:nvSpPr>
        <p:spPr>
          <a:xfrm>
            <a:off x="531906" y="210552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531904" y="3031070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2"/>
          <p:cNvSpPr txBox="1"/>
          <p:nvPr/>
        </p:nvSpPr>
        <p:spPr>
          <a:xfrm>
            <a:off x="459275" y="3422965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自分が作成した伝票の処理状態ごとに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伝票の件数が表示されます。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2"/>
          <p:cNvSpPr txBox="1"/>
          <p:nvPr/>
        </p:nvSpPr>
        <p:spPr>
          <a:xfrm>
            <a:off x="5750" y="342350"/>
            <a:ext cx="161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ホーム画面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533929" y="401598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533929" y="5134503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459275" y="5524352"/>
            <a:ext cx="2593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紙で受け取った証票</a:t>
            </a:r>
            <a:r>
              <a:rPr b="0" i="0" lang="ja-JP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(レシートや領収書) 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をスマートフォンのカメラで撮影し、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HRMOS経費に取り込むことが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できます。（取り込み方法はp.●）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12" title="IMG_2053.png"/>
          <p:cNvPicPr preferRelativeResize="0"/>
          <p:nvPr/>
        </p:nvPicPr>
        <p:blipFill rotWithShape="1">
          <a:blip r:embed="rId3">
            <a:alphaModFix/>
          </a:blip>
          <a:srcRect b="49777" l="0" r="0" t="4715"/>
          <a:stretch/>
        </p:blipFill>
        <p:spPr>
          <a:xfrm>
            <a:off x="3664250" y="2220900"/>
            <a:ext cx="2538049" cy="2500690"/>
          </a:xfrm>
          <a:prstGeom prst="rect">
            <a:avLst/>
          </a:prstGeom>
          <a:noFill/>
          <a:ln>
            <a:noFill/>
          </a:ln>
          <a:effectLst>
            <a:outerShdw blurRad="62549" rotWithShape="0" algn="bl" dir="5400000" dist="20850">
              <a:srgbClr val="000000">
                <a:alpha val="50196"/>
              </a:srgbClr>
            </a:outerShdw>
          </a:effectLst>
        </p:spPr>
      </p:pic>
      <p:grpSp>
        <p:nvGrpSpPr>
          <p:cNvPr id="256" name="Google Shape;256;p12"/>
          <p:cNvGrpSpPr/>
          <p:nvPr/>
        </p:nvGrpSpPr>
        <p:grpSpPr>
          <a:xfrm>
            <a:off x="3565654" y="4655358"/>
            <a:ext cx="2745358" cy="369282"/>
            <a:chOff x="6396487" y="3706350"/>
            <a:chExt cx="2087725" cy="430800"/>
          </a:xfrm>
        </p:grpSpPr>
        <p:sp>
          <p:nvSpPr>
            <p:cNvPr id="257" name="Google Shape;257;p12"/>
            <p:cNvSpPr/>
            <p:nvPr/>
          </p:nvSpPr>
          <p:spPr>
            <a:xfrm>
              <a:off x="6396500" y="3706350"/>
              <a:ext cx="2087700" cy="430800"/>
            </a:xfrm>
            <a:prstGeom prst="rect">
              <a:avLst/>
            </a:prstGeom>
            <a:solidFill>
              <a:srgbClr val="FFFDFD">
                <a:alpha val="61961"/>
              </a:srgbClr>
            </a:solidFill>
            <a:ln>
              <a:noFill/>
            </a:ln>
          </p:spPr>
          <p:txBody>
            <a:bodyPr anchorCtr="0" anchor="ctr" bIns="100075" lIns="100075" spcFirstLastPara="1" rIns="100075" wrap="square" tIns="100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2"/>
                <a:buFont typeface="Arial"/>
                <a:buNone/>
              </a:pPr>
              <a:r>
                <a:t/>
              </a:r>
              <a:endParaRPr b="0" i="0" sz="1532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endParaRPr>
            </a:p>
          </p:txBody>
        </p:sp>
        <p:pic>
          <p:nvPicPr>
            <p:cNvPr id="258" name="Google Shape;258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96487" y="3755713"/>
              <a:ext cx="2087725" cy="332073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41699" endA="0" endPos="30000" fadeDir="5400012" kx="0" rotWithShape="0" algn="bl" stA="0" stPos="0" sy="-100000" ky="0"/>
            </a:effectLst>
          </p:spPr>
        </p:pic>
      </p:grpSp>
      <p:sp>
        <p:nvSpPr>
          <p:cNvPr id="259" name="Google Shape;259;p12"/>
          <p:cNvSpPr/>
          <p:nvPr/>
        </p:nvSpPr>
        <p:spPr>
          <a:xfrm>
            <a:off x="3692216" y="3729741"/>
            <a:ext cx="2481000" cy="960300"/>
          </a:xfrm>
          <a:prstGeom prst="rect">
            <a:avLst/>
          </a:prstGeom>
          <a:noFill/>
          <a:ln cap="flat" cmpd="sng" w="177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5456" rotWithShape="0" dir="5400000" dist="21404">
              <a:srgbClr val="000000">
                <a:alpha val="34510"/>
              </a:srgbClr>
            </a:outerShdw>
          </a:effectLst>
        </p:spPr>
        <p:txBody>
          <a:bodyPr anchorCtr="0" anchor="ctr" bIns="42525" lIns="42525" spcFirstLastPara="1" rIns="42525" wrap="square" tIns="42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5"/>
              <a:buFont typeface="Calibri"/>
              <a:buNone/>
            </a:pPr>
            <a:r>
              <a:t/>
            </a:r>
            <a:endParaRPr b="0" i="0" sz="1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3683416" y="2598955"/>
            <a:ext cx="2481000" cy="895800"/>
          </a:xfrm>
          <a:prstGeom prst="rect">
            <a:avLst/>
          </a:prstGeom>
          <a:noFill/>
          <a:ln cap="flat" cmpd="sng" w="177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5456" rotWithShape="0" dir="5400000" dist="21404">
              <a:srgbClr val="000000">
                <a:alpha val="34510"/>
              </a:srgbClr>
            </a:outerShdw>
          </a:effectLst>
        </p:spPr>
        <p:txBody>
          <a:bodyPr anchorCtr="0" anchor="ctr" bIns="42525" lIns="42525" spcFirstLastPara="1" rIns="42525" wrap="square" tIns="42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5"/>
              <a:buFont typeface="Calibri"/>
              <a:buNone/>
            </a:pPr>
            <a:r>
              <a:t/>
            </a:r>
            <a:endParaRPr b="0" i="0" sz="16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459275" y="2482557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自分が対応すべき伝票の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件数が表示されます。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3506091" y="2502786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5509850" y="4861314"/>
            <a:ext cx="252000" cy="600300"/>
          </a:xfrm>
          <a:prstGeom prst="triangle">
            <a:avLst>
              <a:gd fmla="val 50000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3506091" y="3692277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12"/>
          <p:cNvGrpSpPr/>
          <p:nvPr/>
        </p:nvGrpSpPr>
        <p:grpSpPr>
          <a:xfrm>
            <a:off x="6483979" y="2592598"/>
            <a:ext cx="2722777" cy="3530963"/>
            <a:chOff x="6334800" y="2220907"/>
            <a:chExt cx="2821823" cy="3659408"/>
          </a:xfrm>
        </p:grpSpPr>
        <p:pic>
          <p:nvPicPr>
            <p:cNvPr id="266" name="Google Shape;266;p12" title="IMG_2054.png"/>
            <p:cNvPicPr preferRelativeResize="0"/>
            <p:nvPr/>
          </p:nvPicPr>
          <p:blipFill rotWithShape="1">
            <a:blip r:embed="rId5">
              <a:alphaModFix/>
            </a:blip>
            <a:srcRect b="32284" l="0" r="0" t="20750"/>
            <a:stretch/>
          </p:blipFill>
          <p:spPr>
            <a:xfrm>
              <a:off x="6485800" y="2220907"/>
              <a:ext cx="2596725" cy="2640399"/>
            </a:xfrm>
            <a:prstGeom prst="rect">
              <a:avLst/>
            </a:prstGeom>
            <a:noFill/>
            <a:ln>
              <a:noFill/>
            </a:ln>
            <a:effectLst>
              <a:outerShdw blurRad="55142" rotWithShape="0" algn="bl" dir="5400000" dist="18381">
                <a:srgbClr val="000000">
                  <a:alpha val="50196"/>
                </a:srgbClr>
              </a:outerShdw>
            </a:effectLst>
          </p:spPr>
        </p:pic>
        <p:grpSp>
          <p:nvGrpSpPr>
            <p:cNvPr id="267" name="Google Shape;267;p12"/>
            <p:cNvGrpSpPr/>
            <p:nvPr/>
          </p:nvGrpSpPr>
          <p:grpSpPr>
            <a:xfrm>
              <a:off x="6408850" y="2230426"/>
              <a:ext cx="2747773" cy="292513"/>
              <a:chOff x="6334653" y="3706350"/>
              <a:chExt cx="2209176" cy="430800"/>
            </a:xfrm>
          </p:grpSpPr>
          <p:sp>
            <p:nvSpPr>
              <p:cNvPr id="268" name="Google Shape;268;p12"/>
              <p:cNvSpPr/>
              <p:nvPr/>
            </p:nvSpPr>
            <p:spPr>
              <a:xfrm>
                <a:off x="6396500" y="3706350"/>
                <a:ext cx="2087700" cy="430800"/>
              </a:xfrm>
              <a:prstGeom prst="rect">
                <a:avLst/>
              </a:prstGeom>
              <a:solidFill>
                <a:srgbClr val="FFFDFD">
                  <a:alpha val="61961"/>
                </a:srgbClr>
              </a:solidFill>
              <a:ln>
                <a:noFill/>
              </a:ln>
            </p:spPr>
            <p:txBody>
              <a:bodyPr anchorCtr="0" anchor="ctr" bIns="96550" lIns="96550" spcFirstLastPara="1" rIns="96550" wrap="square" tIns="9655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78"/>
                  <a:buFont typeface="Arial"/>
                  <a:buNone/>
                </a:pPr>
                <a:r>
                  <a:t/>
                </a:r>
                <a:endParaRPr b="0" i="0" sz="1478" u="none" cap="none" strike="noStrike">
                  <a:solidFill>
                    <a:schemeClr val="lt1"/>
                  </a:solidFill>
                  <a:latin typeface="Noto Sans JP"/>
                  <a:ea typeface="Noto Sans JP"/>
                  <a:cs typeface="Noto Sans JP"/>
                  <a:sym typeface="Noto Sans JP"/>
                </a:endParaRPr>
              </a:p>
            </p:txBody>
          </p:sp>
          <p:pic>
            <p:nvPicPr>
              <p:cNvPr id="269" name="Google Shape;269;p1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334653" y="3755712"/>
                <a:ext cx="2209176" cy="332091"/>
              </a:xfrm>
              <a:prstGeom prst="rect">
                <a:avLst/>
              </a:prstGeom>
              <a:noFill/>
              <a:ln>
                <a:noFill/>
              </a:ln>
              <a:effectLst>
                <a:reflection blurRad="0" dir="5400000" dist="40234" endA="0" endPos="30000" fadeDir="5400012" kx="0" rotWithShape="0" algn="bl" stA="0" stPos="0" sy="-100000" ky="0"/>
              </a:effectLst>
            </p:spPr>
          </p:pic>
        </p:grpSp>
        <p:sp>
          <p:nvSpPr>
            <p:cNvPr id="270" name="Google Shape;270;p12"/>
            <p:cNvSpPr/>
            <p:nvPr/>
          </p:nvSpPr>
          <p:spPr>
            <a:xfrm>
              <a:off x="6485763" y="2598954"/>
              <a:ext cx="2596800" cy="2110800"/>
            </a:xfrm>
            <a:prstGeom prst="rect">
              <a:avLst/>
            </a:prstGeom>
            <a:noFill/>
            <a:ln cap="flat" cmpd="sng" w="171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4210" rotWithShape="0" dir="5400000" dist="20652">
                <a:srgbClr val="000000">
                  <a:alpha val="34510"/>
                </a:srgbClr>
              </a:outerShdw>
            </a:effectLst>
          </p:spPr>
          <p:txBody>
            <a:bodyPr anchorCtr="0" anchor="ctr" bIns="41025" lIns="41025" spcFirstLastPara="1" rIns="41025" wrap="square" tIns="410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16"/>
                <a:buFont typeface="Calibri"/>
                <a:buNone/>
              </a:pPr>
              <a:r>
                <a:t/>
              </a:r>
              <a:endParaRPr b="0" i="0" sz="16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2"/>
            <p:cNvSpPr/>
            <p:nvPr/>
          </p:nvSpPr>
          <p:spPr>
            <a:xfrm>
              <a:off x="6334800" y="2502786"/>
              <a:ext cx="252000" cy="1800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245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100" lIns="44100" spcFirstLastPara="1" rIns="44100" wrap="square" tIns="441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37"/>
                <a:buFont typeface="Calibri"/>
                <a:buNone/>
              </a:pPr>
              <a:r>
                <a:rPr b="1" i="0" lang="ja-JP" sz="965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96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2" name="Google Shape;272;p12" title="IMG_2054.png"/>
            <p:cNvPicPr preferRelativeResize="0"/>
            <p:nvPr/>
          </p:nvPicPr>
          <p:blipFill rotWithShape="1">
            <a:blip r:embed="rId5">
              <a:alphaModFix/>
            </a:blip>
            <a:srcRect b="3923" l="0" r="0" t="77649"/>
            <a:stretch/>
          </p:blipFill>
          <p:spPr>
            <a:xfrm>
              <a:off x="6485838" y="4844365"/>
              <a:ext cx="2596725" cy="1035950"/>
            </a:xfrm>
            <a:prstGeom prst="rect">
              <a:avLst/>
            </a:prstGeom>
            <a:noFill/>
            <a:ln>
              <a:noFill/>
            </a:ln>
            <a:effectLst>
              <a:outerShdw blurRad="55142" rotWithShape="0" algn="bl" dir="5400000" dist="18381">
                <a:srgbClr val="000000">
                  <a:alpha val="50196"/>
                </a:srgbClr>
              </a:outerShdw>
            </a:effectLst>
          </p:spPr>
        </p:pic>
        <p:sp>
          <p:nvSpPr>
            <p:cNvPr id="273" name="Google Shape;273;p12"/>
            <p:cNvSpPr/>
            <p:nvPr/>
          </p:nvSpPr>
          <p:spPr>
            <a:xfrm>
              <a:off x="6485763" y="4861335"/>
              <a:ext cx="2596800" cy="600300"/>
            </a:xfrm>
            <a:prstGeom prst="rect">
              <a:avLst/>
            </a:prstGeom>
            <a:noFill/>
            <a:ln cap="flat" cmpd="sng" w="171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4210" rotWithShape="0" dir="5400000" dist="20652">
                <a:srgbClr val="000000">
                  <a:alpha val="34510"/>
                </a:srgbClr>
              </a:outerShdw>
            </a:effectLst>
          </p:spPr>
          <p:txBody>
            <a:bodyPr anchorCtr="0" anchor="ctr" bIns="41025" lIns="41025" spcFirstLastPara="1" rIns="41025" wrap="square" tIns="410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16"/>
                <a:buFont typeface="Calibri"/>
                <a:buNone/>
              </a:pPr>
              <a:r>
                <a:t/>
              </a:r>
              <a:endParaRPr b="0" i="0" sz="16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12"/>
            <p:cNvSpPr/>
            <p:nvPr/>
          </p:nvSpPr>
          <p:spPr>
            <a:xfrm>
              <a:off x="6334800" y="4779375"/>
              <a:ext cx="252000" cy="1800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245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4100" lIns="44100" spcFirstLastPara="1" rIns="44100" wrap="square" tIns="441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37"/>
                <a:buFont typeface="Calibri"/>
                <a:buNone/>
              </a:pPr>
              <a:r>
                <a:rPr b="1" i="0" lang="ja-JP" sz="965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96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" name="Google Shape;275;p12"/>
          <p:cNvSpPr txBox="1"/>
          <p:nvPr/>
        </p:nvSpPr>
        <p:spPr>
          <a:xfrm>
            <a:off x="3666125" y="5217401"/>
            <a:ext cx="2593800" cy="10764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仮登録：</a:t>
            </a: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まだ承認依頼をしていない状態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承認待：</a:t>
            </a: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承認者からの承認待ちの状態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確定待：</a:t>
            </a: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承認フローは回りきり、</a:t>
            </a:r>
            <a:b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　　　　経理処理待ちの状態</a:t>
            </a:r>
            <a:endParaRPr b="1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2"/>
          <p:cNvSpPr/>
          <p:nvPr/>
        </p:nvSpPr>
        <p:spPr>
          <a:xfrm>
            <a:off x="1415775" y="1696476"/>
            <a:ext cx="713400" cy="265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13" title="IMG_0064.PNG"/>
          <p:cNvPicPr preferRelativeResize="0"/>
          <p:nvPr/>
        </p:nvPicPr>
        <p:blipFill rotWithShape="1">
          <a:blip r:embed="rId3">
            <a:alphaModFix/>
          </a:blip>
          <a:srcRect b="2625" l="0" r="0" t="77855"/>
          <a:stretch/>
        </p:blipFill>
        <p:spPr>
          <a:xfrm>
            <a:off x="6670300" y="4774076"/>
            <a:ext cx="2359575" cy="997125"/>
          </a:xfrm>
          <a:prstGeom prst="rect">
            <a:avLst/>
          </a:prstGeom>
          <a:noFill/>
          <a:ln>
            <a:noFill/>
          </a:ln>
          <a:effectLst>
            <a:outerShdw blurRad="54295" rotWithShape="0" algn="bl" dir="5400000" dist="18098">
              <a:srgbClr val="000000">
                <a:alpha val="50196"/>
              </a:srgbClr>
            </a:outerShdw>
          </a:effectLst>
        </p:spPr>
      </p:pic>
      <p:sp>
        <p:nvSpPr>
          <p:cNvPr id="282" name="Google Shape;282;p13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ホーム画面について（承認者）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3"/>
          <p:cNvSpPr txBox="1"/>
          <p:nvPr/>
        </p:nvSpPr>
        <p:spPr>
          <a:xfrm>
            <a:off x="459275" y="4406968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利用できる機能メニューです。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こちらから伝票の起票ができます。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531906" y="209825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531904" y="3060910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3"/>
          <p:cNvSpPr txBox="1"/>
          <p:nvPr/>
        </p:nvSpPr>
        <p:spPr>
          <a:xfrm>
            <a:off x="459275" y="3456890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自分が作成した伝票の処理状態ごとに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伝票の件数が表示されます。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3"/>
          <p:cNvSpPr txBox="1"/>
          <p:nvPr/>
        </p:nvSpPr>
        <p:spPr>
          <a:xfrm>
            <a:off x="5750" y="342350"/>
            <a:ext cx="161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ホーム画面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533929" y="4030983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533929" y="5119810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3"/>
          <p:cNvSpPr txBox="1"/>
          <p:nvPr/>
        </p:nvSpPr>
        <p:spPr>
          <a:xfrm>
            <a:off x="459275" y="5479820"/>
            <a:ext cx="2593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紙で受け取った証票</a:t>
            </a:r>
            <a:r>
              <a:rPr b="0" i="0" lang="ja-JP" sz="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(レシートや領収書) 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をスマートフォンのカメラで撮影し、</a:t>
            </a:r>
            <a:endParaRPr b="0" baseline="-2500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HRMOS経費に取り込むことが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できます。（取り込み方法はp.●）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13" title="IMG_2054.png"/>
          <p:cNvPicPr preferRelativeResize="0"/>
          <p:nvPr/>
        </p:nvPicPr>
        <p:blipFill rotWithShape="1">
          <a:blip r:embed="rId4">
            <a:alphaModFix/>
          </a:blip>
          <a:srcRect b="32284" l="0" r="0" t="20750"/>
          <a:stretch/>
        </p:blipFill>
        <p:spPr>
          <a:xfrm>
            <a:off x="6672859" y="2418302"/>
            <a:ext cx="2359572" cy="2399252"/>
          </a:xfrm>
          <a:prstGeom prst="rect">
            <a:avLst/>
          </a:prstGeom>
          <a:noFill/>
          <a:ln>
            <a:noFill/>
          </a:ln>
          <a:effectLst>
            <a:outerShdw blurRad="51931" rotWithShape="0" algn="bl" dir="5400000" dist="17310">
              <a:srgbClr val="000000">
                <a:alpha val="50196"/>
              </a:srgbClr>
            </a:outerShdw>
          </a:effectLst>
        </p:spPr>
      </p:pic>
      <p:grpSp>
        <p:nvGrpSpPr>
          <p:cNvPr id="292" name="Google Shape;292;p13"/>
          <p:cNvGrpSpPr/>
          <p:nvPr/>
        </p:nvGrpSpPr>
        <p:grpSpPr>
          <a:xfrm>
            <a:off x="6580695" y="2409782"/>
            <a:ext cx="2546398" cy="315690"/>
            <a:chOff x="6396487" y="3706350"/>
            <a:chExt cx="2087725" cy="430800"/>
          </a:xfrm>
        </p:grpSpPr>
        <p:sp>
          <p:nvSpPr>
            <p:cNvPr id="293" name="Google Shape;293;p13"/>
            <p:cNvSpPr/>
            <p:nvPr/>
          </p:nvSpPr>
          <p:spPr>
            <a:xfrm>
              <a:off x="6396500" y="3706350"/>
              <a:ext cx="2087700" cy="430800"/>
            </a:xfrm>
            <a:prstGeom prst="rect">
              <a:avLst/>
            </a:prstGeom>
            <a:solidFill>
              <a:srgbClr val="FFFDFD">
                <a:alpha val="61961"/>
              </a:srgbClr>
            </a:solidFill>
            <a:ln>
              <a:noFill/>
            </a:ln>
          </p:spPr>
          <p:txBody>
            <a:bodyPr anchorCtr="0" anchor="ctr" bIns="98125" lIns="98125" spcFirstLastPara="1" rIns="98125" wrap="square" tIns="981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3"/>
                <a:buFont typeface="Arial"/>
                <a:buNone/>
              </a:pPr>
              <a:r>
                <a:t/>
              </a:r>
              <a:endParaRPr b="0" i="0" sz="1503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endParaRPr>
            </a:p>
          </p:txBody>
        </p:sp>
        <p:pic>
          <p:nvPicPr>
            <p:cNvPr id="294" name="Google Shape;294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96487" y="3755713"/>
              <a:ext cx="2087725" cy="332073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40892" endA="0" endPos="30000" fadeDir="5400012" kx="0" rotWithShape="0" algn="bl" stA="0" stPos="0" sy="-100000" ky="0"/>
            </a:effectLst>
          </p:spPr>
        </p:pic>
      </p:grpSp>
      <p:sp>
        <p:nvSpPr>
          <p:cNvPr id="295" name="Google Shape;295;p13"/>
          <p:cNvSpPr/>
          <p:nvPr/>
        </p:nvSpPr>
        <p:spPr>
          <a:xfrm>
            <a:off x="6672860" y="2770137"/>
            <a:ext cx="2359800" cy="1917900"/>
          </a:xfrm>
          <a:prstGeom prst="rect">
            <a:avLst/>
          </a:prstGeom>
          <a:noFill/>
          <a:ln cap="flat" cmpd="sng" w="16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2218" rotWithShape="0" dir="5400000" dist="19449">
              <a:srgbClr val="000000">
                <a:alpha val="34510"/>
              </a:srgbClr>
            </a:outerShdw>
          </a:effectLst>
        </p:spPr>
        <p:txBody>
          <a:bodyPr anchorCtr="0" anchor="ctr" bIns="38650" lIns="38650" spcFirstLastPara="1" rIns="38650" wrap="square" tIns="38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2"/>
              <a:buFont typeface="Calibri"/>
              <a:buNone/>
            </a:pPr>
            <a:r>
              <a:t/>
            </a:r>
            <a:endParaRPr b="0" i="0" sz="152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3"/>
          <p:cNvSpPr txBox="1"/>
          <p:nvPr/>
        </p:nvSpPr>
        <p:spPr>
          <a:xfrm>
            <a:off x="459275" y="2487946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自分が対応すべき伝票の件数が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表示されます。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7" name="Google Shape;297;p13"/>
          <p:cNvGrpSpPr/>
          <p:nvPr/>
        </p:nvGrpSpPr>
        <p:grpSpPr>
          <a:xfrm>
            <a:off x="3481390" y="2205298"/>
            <a:ext cx="2630720" cy="3556834"/>
            <a:chOff x="3487250" y="2211684"/>
            <a:chExt cx="2769179" cy="3744036"/>
          </a:xfrm>
        </p:grpSpPr>
        <p:pic>
          <p:nvPicPr>
            <p:cNvPr id="298" name="Google Shape;298;p13" title="IMG_0064.PNG"/>
            <p:cNvPicPr preferRelativeResize="0"/>
            <p:nvPr/>
          </p:nvPicPr>
          <p:blipFill rotWithShape="1">
            <a:blip r:embed="rId3">
              <a:alphaModFix/>
            </a:blip>
            <a:srcRect b="28478" l="0" r="0" t="4922"/>
            <a:stretch/>
          </p:blipFill>
          <p:spPr>
            <a:xfrm>
              <a:off x="3654600" y="2211684"/>
              <a:ext cx="2596801" cy="3744036"/>
            </a:xfrm>
            <a:prstGeom prst="rect">
              <a:avLst/>
            </a:prstGeom>
            <a:noFill/>
            <a:ln>
              <a:noFill/>
            </a:ln>
            <a:effectLst>
              <a:outerShdw blurRad="54295" rotWithShape="0" algn="bl" dir="5400000" dist="18098">
                <a:srgbClr val="000000">
                  <a:alpha val="50196"/>
                </a:srgbClr>
              </a:outerShdw>
            </a:effectLst>
          </p:spPr>
        </p:pic>
        <p:sp>
          <p:nvSpPr>
            <p:cNvPr id="299" name="Google Shape;299;p13"/>
            <p:cNvSpPr/>
            <p:nvPr/>
          </p:nvSpPr>
          <p:spPr>
            <a:xfrm>
              <a:off x="3659629" y="4809524"/>
              <a:ext cx="2596800" cy="895800"/>
            </a:xfrm>
            <a:prstGeom prst="rect">
              <a:avLst/>
            </a:prstGeom>
            <a:noFill/>
            <a:ln cap="flat" cmpd="sng" w="168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3685" rotWithShape="0" dir="5400000" dist="20335">
                <a:srgbClr val="000000">
                  <a:alpha val="34510"/>
                </a:srgbClr>
              </a:outerShdw>
            </a:effectLst>
          </p:spPr>
          <p:txBody>
            <a:bodyPr anchorCtr="0" anchor="ctr" bIns="40400" lIns="40400" spcFirstLastPara="1" rIns="40400" wrap="square" tIns="40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Calibri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3659629" y="3221945"/>
              <a:ext cx="2596800" cy="1307100"/>
            </a:xfrm>
            <a:prstGeom prst="rect">
              <a:avLst/>
            </a:prstGeom>
            <a:noFill/>
            <a:ln cap="flat" cmpd="sng" w="168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3685" rotWithShape="0" dir="5400000" dist="20335">
                <a:srgbClr val="000000">
                  <a:alpha val="34510"/>
                </a:srgbClr>
              </a:outerShdw>
            </a:effectLst>
          </p:spPr>
          <p:txBody>
            <a:bodyPr anchorCtr="0" anchor="ctr" bIns="40400" lIns="40400" spcFirstLastPara="1" rIns="40400" wrap="square" tIns="404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Calibri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3487250" y="3137786"/>
              <a:ext cx="252000" cy="1800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241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3425" lIns="43425" spcFirstLastPara="1" rIns="43425" wrap="square" tIns="43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10"/>
                <a:buFont typeface="Calibri"/>
                <a:buNone/>
              </a:pPr>
              <a:r>
                <a:rPr b="1" i="0" lang="ja-JP" sz="95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9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3542925" y="4762121"/>
              <a:ext cx="252000" cy="1800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241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3425" lIns="43425" spcFirstLastPara="1" rIns="43425" wrap="square" tIns="43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10"/>
                <a:buFont typeface="Calibri"/>
                <a:buNone/>
              </a:pPr>
              <a:r>
                <a:rPr b="1" i="0" lang="ja-JP" sz="95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9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3" name="Google Shape;303;p13"/>
          <p:cNvSpPr/>
          <p:nvPr/>
        </p:nvSpPr>
        <p:spPr>
          <a:xfrm>
            <a:off x="6535650" y="2674438"/>
            <a:ext cx="228900" cy="163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0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1525" lIns="41525" spcFirstLastPara="1" rIns="41525" wrap="square" tIns="4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36"/>
              <a:buFont typeface="Calibri"/>
              <a:buNone/>
            </a:pPr>
            <a:r>
              <a:rPr b="1" i="0" lang="ja-JP" sz="909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909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6672837" y="4779511"/>
            <a:ext cx="2359800" cy="545400"/>
          </a:xfrm>
          <a:prstGeom prst="rect">
            <a:avLst/>
          </a:prstGeom>
          <a:noFill/>
          <a:ln cap="flat" cmpd="sng" w="16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2218" rotWithShape="0" dir="5400000" dist="19449">
              <a:srgbClr val="000000">
                <a:alpha val="34510"/>
              </a:srgbClr>
            </a:outerShdw>
          </a:effectLst>
        </p:spPr>
        <p:txBody>
          <a:bodyPr anchorCtr="0" anchor="ctr" bIns="38650" lIns="38650" spcFirstLastPara="1" rIns="38650" wrap="square" tIns="38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2"/>
              <a:buFont typeface="Calibri"/>
              <a:buNone/>
            </a:pPr>
            <a:r>
              <a:t/>
            </a:r>
            <a:endParaRPr b="0" i="0" sz="152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6535650" y="4744645"/>
            <a:ext cx="228900" cy="163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0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1525" lIns="41525" spcFirstLastPara="1" rIns="41525" wrap="square" tIns="4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36"/>
              <a:buFont typeface="Calibri"/>
              <a:buNone/>
            </a:pPr>
            <a:r>
              <a:rPr b="1" i="0" lang="ja-JP" sz="909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909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6" name="Google Shape;306;p13"/>
          <p:cNvGrpSpPr/>
          <p:nvPr/>
        </p:nvGrpSpPr>
        <p:grpSpPr>
          <a:xfrm>
            <a:off x="3562152" y="5578612"/>
            <a:ext cx="2596712" cy="360020"/>
            <a:chOff x="6396487" y="3706350"/>
            <a:chExt cx="2087725" cy="430800"/>
          </a:xfrm>
        </p:grpSpPr>
        <p:sp>
          <p:nvSpPr>
            <p:cNvPr id="307" name="Google Shape;307;p13"/>
            <p:cNvSpPr/>
            <p:nvPr/>
          </p:nvSpPr>
          <p:spPr>
            <a:xfrm>
              <a:off x="6396500" y="3706350"/>
              <a:ext cx="2087700" cy="430800"/>
            </a:xfrm>
            <a:prstGeom prst="rect">
              <a:avLst/>
            </a:prstGeom>
            <a:solidFill>
              <a:srgbClr val="FFFDFD">
                <a:alpha val="61961"/>
              </a:srgbClr>
            </a:solidFill>
            <a:ln>
              <a:noFill/>
            </a:ln>
          </p:spPr>
          <p:txBody>
            <a:bodyPr anchorCtr="0" anchor="ctr" bIns="100075" lIns="100075" spcFirstLastPara="1" rIns="100075" wrap="square" tIns="100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2"/>
                <a:buFont typeface="Arial"/>
                <a:buNone/>
              </a:pPr>
              <a:r>
                <a:t/>
              </a:r>
              <a:endParaRPr b="0" i="0" sz="1532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endParaRPr>
            </a:p>
          </p:txBody>
        </p:sp>
        <p:pic>
          <p:nvPicPr>
            <p:cNvPr id="308" name="Google Shape;308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96487" y="3755713"/>
              <a:ext cx="2087725" cy="332073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41699" endA="0" endPos="30000" fadeDir="5400012" kx="0" rotWithShape="0" algn="bl" stA="0" stPos="0" sy="-100000" ky="0"/>
            </a:effectLst>
          </p:spPr>
        </p:pic>
      </p:grpSp>
      <p:sp>
        <p:nvSpPr>
          <p:cNvPr id="309" name="Google Shape;309;p13"/>
          <p:cNvSpPr/>
          <p:nvPr/>
        </p:nvSpPr>
        <p:spPr>
          <a:xfrm>
            <a:off x="4422750" y="5449300"/>
            <a:ext cx="389700" cy="600300"/>
          </a:xfrm>
          <a:prstGeom prst="triangle">
            <a:avLst>
              <a:gd fmla="val 50000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3"/>
          <p:cNvSpPr txBox="1"/>
          <p:nvPr/>
        </p:nvSpPr>
        <p:spPr>
          <a:xfrm>
            <a:off x="3620175" y="5883649"/>
            <a:ext cx="3452100" cy="8607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144000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仮登録：</a:t>
            </a: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まだ承認依頼をしていない状態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承認待：</a:t>
            </a: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承認者からの承認待ちの状態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確定待：</a:t>
            </a: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承認フローは回りきり、経理処理待ちの状態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1415775" y="1696476"/>
            <a:ext cx="713400" cy="265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4"/>
          <p:cNvSpPr txBox="1"/>
          <p:nvPr>
            <p:ph type="title"/>
          </p:nvPr>
        </p:nvSpPr>
        <p:spPr>
          <a:xfrm>
            <a:off x="748400" y="3131100"/>
            <a:ext cx="837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ja-JP" sz="3000">
                <a:latin typeface="Arial"/>
                <a:ea typeface="Arial"/>
                <a:cs typeface="Arial"/>
                <a:sym typeface="Arial"/>
              </a:rPr>
              <a:t>伝票の作成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5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伝票と明細の関係について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2" name="Google Shape;322;p15"/>
          <p:cNvGrpSpPr/>
          <p:nvPr/>
        </p:nvGrpSpPr>
        <p:grpSpPr>
          <a:xfrm>
            <a:off x="1157065" y="2294065"/>
            <a:ext cx="7836882" cy="4230552"/>
            <a:chOff x="891176" y="1651875"/>
            <a:chExt cx="8209597" cy="4405449"/>
          </a:xfrm>
        </p:grpSpPr>
        <p:pic>
          <p:nvPicPr>
            <p:cNvPr id="323" name="Google Shape;323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91176" y="1651875"/>
              <a:ext cx="8209597" cy="44054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4" name="Google Shape;324;p15"/>
            <p:cNvSpPr txBox="1"/>
            <p:nvPr/>
          </p:nvSpPr>
          <p:spPr>
            <a:xfrm>
              <a:off x="1007333" y="1833323"/>
              <a:ext cx="7977300" cy="1205400"/>
            </a:xfrm>
            <a:prstGeom prst="rect">
              <a:avLst/>
            </a:prstGeom>
            <a:solidFill>
              <a:srgbClr val="F3F2F0"/>
            </a:solidFill>
            <a:ln>
              <a:noFill/>
            </a:ln>
          </p:spPr>
          <p:txBody>
            <a:bodyPr anchorCtr="0" anchor="t" bIns="78475" lIns="78475" spcFirstLastPara="1" rIns="78475" wrap="square" tIns="7847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17"/>
                <a:buFont typeface="Arial"/>
                <a:buNone/>
              </a:pPr>
              <a:r>
                <a:rPr b="0" i="0" lang="ja-JP" sz="171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HRMOS経費では、</a:t>
              </a:r>
              <a:r>
                <a:rPr b="1" i="0" lang="ja-JP" sz="1717" u="sng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伝票</a:t>
              </a:r>
              <a:r>
                <a:rPr b="0" i="0" lang="ja-JP" sz="1517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(申請書)</a:t>
              </a:r>
              <a:r>
                <a:rPr b="0" i="0" lang="ja-JP" sz="171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に対して</a:t>
              </a:r>
              <a:endParaRPr b="0" i="0" sz="17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17"/>
                <a:buFont typeface="Arial"/>
                <a:buNone/>
              </a:pPr>
              <a:r>
                <a:rPr b="0" i="0" lang="ja-JP" sz="171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関連する </a:t>
              </a:r>
              <a:r>
                <a:rPr b="1" i="0" lang="ja-JP" sz="1717" u="sng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明細</a:t>
              </a:r>
              <a:r>
                <a:rPr b="0" i="0" lang="ja-JP" sz="1517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(1件ごとの経費)</a:t>
              </a:r>
              <a:r>
                <a:rPr b="0" i="0" lang="ja-JP" sz="171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が紐づく形で管理されます。</a:t>
              </a:r>
              <a:br>
                <a:rPr b="0" i="0" lang="ja-JP" sz="171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ja-JP" sz="151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そのため１つの伝票に複数の明細を紐づけられるのが特徴です。</a:t>
              </a:r>
              <a:endParaRPr b="0" i="0" sz="15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5" name="Google Shape;325;p15"/>
          <p:cNvSpPr txBox="1"/>
          <p:nvPr/>
        </p:nvSpPr>
        <p:spPr>
          <a:xfrm>
            <a:off x="1617906" y="3734288"/>
            <a:ext cx="1152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78475" lIns="78475" spcFirstLastPara="1" rIns="78475" wrap="square" tIns="78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0"/>
              <a:buFont typeface="Arial"/>
              <a:buNone/>
            </a:pPr>
            <a:r>
              <a:rPr b="0" i="0" lang="ja-JP" sz="103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（イメージ）</a:t>
            </a:r>
            <a:endParaRPr b="0" i="0" sz="103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5"/>
          <p:cNvSpPr txBox="1"/>
          <p:nvPr/>
        </p:nvSpPr>
        <p:spPr>
          <a:xfrm>
            <a:off x="0" y="342350"/>
            <a:ext cx="1617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5"/>
          <p:cNvSpPr txBox="1"/>
          <p:nvPr/>
        </p:nvSpPr>
        <p:spPr>
          <a:xfrm>
            <a:off x="-8" y="1236867"/>
            <a:ext cx="99060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None/>
            </a:pPr>
            <a:r>
              <a:rPr b="0" i="0" lang="ja-JP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このセクションでは、</a:t>
            </a:r>
            <a:r>
              <a:rPr b="1" i="0" lang="ja-JP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b="1" i="0" lang="ja-JP" sz="1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伝票</a:t>
            </a:r>
            <a:r>
              <a:rPr b="1" i="0" lang="ja-JP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の新規登録方法」</a:t>
            </a:r>
            <a:r>
              <a:rPr b="0" i="0" lang="ja-JP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r>
              <a:rPr b="1" i="0" lang="ja-JP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b="1" i="0" lang="ja-JP" sz="1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明細</a:t>
            </a:r>
            <a:r>
              <a:rPr b="1" i="0" lang="ja-JP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の追加方法」</a:t>
            </a:r>
            <a:r>
              <a:rPr b="0" i="0" lang="ja-JP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について解説します。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None/>
            </a:pPr>
            <a:r>
              <a:rPr b="0" i="0" lang="ja-JP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まずは</a:t>
            </a:r>
            <a:r>
              <a:rPr b="0" i="0" lang="ja-JP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ja-JP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“伝票” と “明細” の関係性 </a:t>
            </a:r>
            <a:r>
              <a:rPr b="0" i="0" lang="ja-JP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をご理解ください。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6"/>
          <p:cNvSpPr txBox="1"/>
          <p:nvPr/>
        </p:nvSpPr>
        <p:spPr>
          <a:xfrm>
            <a:off x="0" y="342350"/>
            <a:ext cx="1617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6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運用ルール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6"/>
          <p:cNvSpPr/>
          <p:nvPr/>
        </p:nvSpPr>
        <p:spPr>
          <a:xfrm>
            <a:off x="396875" y="1219200"/>
            <a:ext cx="9067800" cy="5105400"/>
          </a:xfrm>
          <a:prstGeom prst="rect">
            <a:avLst/>
          </a:prstGeom>
          <a:solidFill>
            <a:srgbClr val="FDF4CE">
              <a:alpha val="40000"/>
            </a:srgbClr>
          </a:solidFill>
          <a:ln cap="flat" cmpd="sng" w="12700">
            <a:solidFill>
              <a:srgbClr val="FFC000"/>
            </a:solidFill>
            <a:prstDash val="solid"/>
            <a:miter lim="4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6"/>
          <p:cNvSpPr/>
          <p:nvPr/>
        </p:nvSpPr>
        <p:spPr>
          <a:xfrm>
            <a:off x="396875" y="1219200"/>
            <a:ext cx="9067800" cy="5105400"/>
          </a:xfrm>
          <a:prstGeom prst="rect">
            <a:avLst/>
          </a:prstGeom>
          <a:solidFill>
            <a:srgbClr val="FDF4CE">
              <a:alpha val="40000"/>
            </a:srgbClr>
          </a:solidFill>
          <a:ln cap="flat" cmpd="sng" w="12700">
            <a:solidFill>
              <a:srgbClr val="FFC000"/>
            </a:solidFill>
            <a:prstDash val="solid"/>
            <a:miter lim="4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貴社の運用ルールをご記載ください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【記載内容例】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0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・交通費精算は１ヶ月単位で伝票をまとめる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0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・宿泊を伴う出張の場合は事前申請必須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0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・出張精算は１回の出張ごとに伝票を分ける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0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・消耗品の購入は1万円以内の場合に限り事前申請不要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0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・請求書の支払依頼で新規の取引先の場合は、経理に事前に取引先情報を連携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17" title="IMG_2054.png"/>
          <p:cNvPicPr preferRelativeResize="0"/>
          <p:nvPr/>
        </p:nvPicPr>
        <p:blipFill rotWithShape="1">
          <a:blip r:embed="rId3">
            <a:alphaModFix/>
          </a:blip>
          <a:srcRect b="32284" l="0" r="0" t="20750"/>
          <a:stretch/>
        </p:blipFill>
        <p:spPr>
          <a:xfrm>
            <a:off x="3543213" y="2449549"/>
            <a:ext cx="2596725" cy="26403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41" name="Google Shape;341;p17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伝票の新規登録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7"/>
          <p:cNvSpPr txBox="1"/>
          <p:nvPr/>
        </p:nvSpPr>
        <p:spPr>
          <a:xfrm>
            <a:off x="472625" y="2521125"/>
            <a:ext cx="2596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伝票メニューをタップすると伝票の「ヘッダー」画面に遷移します。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伝票に必要事項を入力します。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7"/>
          <p:cNvSpPr/>
          <p:nvPr/>
        </p:nvSpPr>
        <p:spPr>
          <a:xfrm>
            <a:off x="558881" y="2140454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7"/>
          <p:cNvSpPr/>
          <p:nvPr/>
        </p:nvSpPr>
        <p:spPr>
          <a:xfrm>
            <a:off x="558879" y="4230407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7"/>
          <p:cNvSpPr/>
          <p:nvPr/>
        </p:nvSpPr>
        <p:spPr>
          <a:xfrm>
            <a:off x="3514300" y="3987400"/>
            <a:ext cx="1342200" cy="506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7"/>
          <p:cNvSpPr txBox="1"/>
          <p:nvPr/>
        </p:nvSpPr>
        <p:spPr>
          <a:xfrm>
            <a:off x="5750" y="342350"/>
            <a:ext cx="161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7"/>
          <p:cNvSpPr txBox="1"/>
          <p:nvPr/>
        </p:nvSpPr>
        <p:spPr>
          <a:xfrm>
            <a:off x="-8" y="1160667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精算内容に合わせて伝票メニューを選び、伝票を作成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7"/>
          <p:cNvSpPr/>
          <p:nvPr/>
        </p:nvSpPr>
        <p:spPr>
          <a:xfrm>
            <a:off x="3360448" y="3900565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17"/>
          <p:cNvGrpSpPr/>
          <p:nvPr/>
        </p:nvGrpSpPr>
        <p:grpSpPr>
          <a:xfrm>
            <a:off x="3485475" y="2219066"/>
            <a:ext cx="2713207" cy="471511"/>
            <a:chOff x="6396487" y="3706350"/>
            <a:chExt cx="2087725" cy="430800"/>
          </a:xfrm>
        </p:grpSpPr>
        <p:sp>
          <p:nvSpPr>
            <p:cNvPr id="350" name="Google Shape;350;p17"/>
            <p:cNvSpPr/>
            <p:nvPr/>
          </p:nvSpPr>
          <p:spPr>
            <a:xfrm>
              <a:off x="6396500" y="3706350"/>
              <a:ext cx="2087700" cy="430800"/>
            </a:xfrm>
            <a:prstGeom prst="rect">
              <a:avLst/>
            </a:prstGeom>
            <a:solidFill>
              <a:srgbClr val="FFFDFD">
                <a:alpha val="61961"/>
              </a:srgbClr>
            </a:solidFill>
            <a:ln>
              <a:noFill/>
            </a:ln>
          </p:spPr>
          <p:txBody>
            <a:bodyPr anchorCtr="0" anchor="ctr" bIns="100075" lIns="100075" spcFirstLastPara="1" rIns="100075" wrap="square" tIns="1000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2"/>
                <a:buFont typeface="Arial"/>
                <a:buNone/>
              </a:pPr>
              <a:r>
                <a:t/>
              </a:r>
              <a:endParaRPr b="0" i="0" sz="1532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endParaRPr>
            </a:p>
          </p:txBody>
        </p:sp>
        <p:pic>
          <p:nvPicPr>
            <p:cNvPr id="351" name="Google Shape;351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96487" y="3755713"/>
              <a:ext cx="2087725" cy="332073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41699" endA="0" endPos="30000" fadeDir="5400012" kx="0" rotWithShape="0" algn="bl" stA="0" stPos="0" sy="-100000" ky="0"/>
            </a:effectLst>
          </p:spPr>
        </p:pic>
      </p:grpSp>
      <p:pic>
        <p:nvPicPr>
          <p:cNvPr id="352" name="Google Shape;352;p17" title="IMG_0040.PNG"/>
          <p:cNvPicPr preferRelativeResize="0"/>
          <p:nvPr/>
        </p:nvPicPr>
        <p:blipFill rotWithShape="1">
          <a:blip r:embed="rId5">
            <a:alphaModFix/>
          </a:blip>
          <a:srcRect b="0" l="0" r="0" t="5767"/>
          <a:stretch/>
        </p:blipFill>
        <p:spPr>
          <a:xfrm>
            <a:off x="6604610" y="2191718"/>
            <a:ext cx="1846625" cy="3767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353" name="Google Shape;353;p17"/>
          <p:cNvSpPr/>
          <p:nvPr/>
        </p:nvSpPr>
        <p:spPr>
          <a:xfrm>
            <a:off x="8121384" y="2425416"/>
            <a:ext cx="321300" cy="275400"/>
          </a:xfrm>
          <a:prstGeom prst="rect">
            <a:avLst/>
          </a:prstGeom>
          <a:noFill/>
          <a:ln cap="flat" cmpd="sng" w="1905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7"/>
          <p:cNvSpPr/>
          <p:nvPr/>
        </p:nvSpPr>
        <p:spPr>
          <a:xfrm>
            <a:off x="8859377" y="4185211"/>
            <a:ext cx="216000" cy="216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7"/>
          <p:cNvSpPr txBox="1"/>
          <p:nvPr/>
        </p:nvSpPr>
        <p:spPr>
          <a:xfrm>
            <a:off x="472625" y="5585575"/>
            <a:ext cx="25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0000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・このエリアが「ヘッダー」です。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・</a:t>
            </a:r>
            <a:r>
              <a:rPr b="0" i="0" lang="ja-JP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マークは入力必須の目印です。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7"/>
          <p:cNvSpPr txBox="1"/>
          <p:nvPr/>
        </p:nvSpPr>
        <p:spPr>
          <a:xfrm>
            <a:off x="472625" y="4602065"/>
            <a:ext cx="2605916" cy="299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 + ］をタップし、明細登録に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進みます。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7"/>
          <p:cNvSpPr/>
          <p:nvPr/>
        </p:nvSpPr>
        <p:spPr>
          <a:xfrm flipH="1" rot="10794907">
            <a:off x="8620300" y="2824880"/>
            <a:ext cx="202500" cy="3262200"/>
          </a:xfrm>
          <a:prstGeom prst="rightBrace">
            <a:avLst>
              <a:gd fmla="val 31458" name="adj1"/>
              <a:gd fmla="val 55419" name="adj2"/>
            </a:avLst>
          </a:prstGeom>
          <a:noFill/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0000">
              <a:srgbClr val="000000">
                <a:alpha val="3725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7"/>
          <p:cNvSpPr txBox="1"/>
          <p:nvPr/>
        </p:nvSpPr>
        <p:spPr>
          <a:xfrm>
            <a:off x="448475" y="3247624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［備考］には「〇月分交通費」と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入力してください。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7"/>
          <p:cNvSpPr/>
          <p:nvPr/>
        </p:nvSpPr>
        <p:spPr>
          <a:xfrm>
            <a:off x="562325" y="3202468"/>
            <a:ext cx="2366100" cy="768300"/>
          </a:xfrm>
          <a:prstGeom prst="roundRect">
            <a:avLst>
              <a:gd fmla="val 16667" name="adj"/>
            </a:avLst>
          </a:prstGeom>
          <a:solidFill>
            <a:srgbClr val="F1C232">
              <a:alpha val="85098"/>
            </a:srgbClr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伝票ヘッダーの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入力ルールをご記載ください。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0" name="Google Shape;360;p17"/>
          <p:cNvGrpSpPr/>
          <p:nvPr/>
        </p:nvGrpSpPr>
        <p:grpSpPr>
          <a:xfrm>
            <a:off x="6613062" y="5768576"/>
            <a:ext cx="1846592" cy="335335"/>
            <a:chOff x="6396487" y="3706350"/>
            <a:chExt cx="2087725" cy="430800"/>
          </a:xfrm>
        </p:grpSpPr>
        <p:sp>
          <p:nvSpPr>
            <p:cNvPr id="361" name="Google Shape;361;p17"/>
            <p:cNvSpPr/>
            <p:nvPr/>
          </p:nvSpPr>
          <p:spPr>
            <a:xfrm>
              <a:off x="6396500" y="3706350"/>
              <a:ext cx="2087700" cy="430800"/>
            </a:xfrm>
            <a:prstGeom prst="rect">
              <a:avLst/>
            </a:prstGeom>
            <a:solidFill>
              <a:srgbClr val="FFFDFD">
                <a:alpha val="61961"/>
              </a:srgbClr>
            </a:solidFill>
            <a:ln>
              <a:noFill/>
            </a:ln>
          </p:spPr>
          <p:txBody>
            <a:bodyPr anchorCtr="0" anchor="ctr" bIns="71175" lIns="71175" spcFirstLastPara="1" rIns="71175" wrap="square" tIns="711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90"/>
                <a:buFont typeface="Arial"/>
                <a:buNone/>
              </a:pPr>
              <a:r>
                <a:t/>
              </a:r>
              <a:endParaRPr b="0" i="0" sz="1090" u="none" cap="none" strike="noStrike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endParaRPr>
            </a:p>
          </p:txBody>
        </p:sp>
        <p:pic>
          <p:nvPicPr>
            <p:cNvPr id="362" name="Google Shape;36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96487" y="3755713"/>
              <a:ext cx="2087725" cy="332073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29654" endA="0" endPos="30000" fadeDir="5400012" kx="0" rotWithShape="0" algn="bl" stA="0" stPos="0" sy="-100000" ky="0"/>
            </a:effectLst>
          </p:spPr>
        </p:pic>
      </p:grpSp>
      <p:sp>
        <p:nvSpPr>
          <p:cNvPr id="363" name="Google Shape;363;p17"/>
          <p:cNvSpPr/>
          <p:nvPr/>
        </p:nvSpPr>
        <p:spPr>
          <a:xfrm>
            <a:off x="7966432" y="5370430"/>
            <a:ext cx="513900" cy="506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7"/>
          <p:cNvSpPr/>
          <p:nvPr/>
        </p:nvSpPr>
        <p:spPr>
          <a:xfrm>
            <a:off x="7829453" y="5262240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7"/>
          <p:cNvSpPr/>
          <p:nvPr/>
        </p:nvSpPr>
        <p:spPr>
          <a:xfrm>
            <a:off x="6224449" y="3419800"/>
            <a:ext cx="321300" cy="699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70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366" name="Google Shape;366;p17"/>
          <p:cNvSpPr txBox="1"/>
          <p:nvPr/>
        </p:nvSpPr>
        <p:spPr>
          <a:xfrm>
            <a:off x="8376045" y="2301513"/>
            <a:ext cx="1296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←「ヘッダー」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　を折りたたむ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7"/>
          <p:cNvSpPr txBox="1"/>
          <p:nvPr/>
        </p:nvSpPr>
        <p:spPr>
          <a:xfrm>
            <a:off x="918876" y="5273933"/>
            <a:ext cx="1565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ja-JP" sz="1600" u="none" cap="none" strike="noStrike">
                <a:solidFill>
                  <a:srgbClr val="F92745"/>
                </a:solidFill>
                <a:latin typeface="Arial"/>
                <a:ea typeface="Arial"/>
                <a:cs typeface="Arial"/>
                <a:sym typeface="Arial"/>
              </a:rPr>
              <a:t>Point！</a:t>
            </a:r>
            <a:endParaRPr b="1" i="0" sz="1600" u="none" cap="none" strike="noStrike">
              <a:solidFill>
                <a:srgbClr val="F9274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7"/>
          <p:cNvSpPr/>
          <p:nvPr/>
        </p:nvSpPr>
        <p:spPr>
          <a:xfrm>
            <a:off x="558873" y="5262245"/>
            <a:ext cx="360000" cy="360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18" title="IMG_002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7777" y="2377689"/>
            <a:ext cx="1629476" cy="3527644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8"/>
          <p:cNvSpPr/>
          <p:nvPr/>
        </p:nvSpPr>
        <p:spPr>
          <a:xfrm>
            <a:off x="598250" y="1621385"/>
            <a:ext cx="8923176" cy="387450"/>
          </a:xfrm>
          <a:custGeom>
            <a:rect b="b" l="l" r="r" t="t"/>
            <a:pathLst>
              <a:path extrusionOk="0" h="21600" w="21600">
                <a:moveTo>
                  <a:pt x="221" y="0"/>
                </a:moveTo>
                <a:lnTo>
                  <a:pt x="21379" y="0"/>
                </a:lnTo>
                <a:cubicBezTo>
                  <a:pt x="21501" y="0"/>
                  <a:pt x="21600" y="1612"/>
                  <a:pt x="21600" y="3600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99" y="0"/>
                  <a:pt x="22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8"/>
          <p:cNvSpPr txBox="1"/>
          <p:nvPr/>
        </p:nvSpPr>
        <p:spPr>
          <a:xfrm>
            <a:off x="1946773" y="1660994"/>
            <a:ext cx="640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eiryo"/>
              <a:buNone/>
            </a:pPr>
            <a:r>
              <a:rPr b="1" i="0" lang="ja-JP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入力方法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8"/>
          <p:cNvSpPr txBox="1"/>
          <p:nvPr/>
        </p:nvSpPr>
        <p:spPr>
          <a:xfrm>
            <a:off x="1870575" y="338150"/>
            <a:ext cx="6876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明細</a:t>
            </a: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の新規登録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8"/>
          <p:cNvSpPr txBox="1"/>
          <p:nvPr/>
        </p:nvSpPr>
        <p:spPr>
          <a:xfrm>
            <a:off x="4" y="1146942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明細の作成には次の方法があります。（機能メニューにより異なります）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8"/>
          <p:cNvSpPr txBox="1"/>
          <p:nvPr/>
        </p:nvSpPr>
        <p:spPr>
          <a:xfrm>
            <a:off x="1837777" y="6064980"/>
            <a:ext cx="7069118" cy="176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07999" lvl="0" marL="1079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※交通費精算、出張申請、出張精算、経費申請、経費精算で表示される入力方法は異なりますが、一連の手順は同じです。</a:t>
            </a:r>
            <a:endParaRPr b="0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9" name="Google Shape;379;p18"/>
          <p:cNvCxnSpPr/>
          <p:nvPr/>
        </p:nvCxnSpPr>
        <p:spPr>
          <a:xfrm flipH="1">
            <a:off x="3087478" y="2596814"/>
            <a:ext cx="651600" cy="10296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0" name="Google Shape;380;p18"/>
          <p:cNvCxnSpPr/>
          <p:nvPr/>
        </p:nvCxnSpPr>
        <p:spPr>
          <a:xfrm flipH="1">
            <a:off x="3114778" y="3177902"/>
            <a:ext cx="624300" cy="637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1" name="Google Shape;381;p18"/>
          <p:cNvCxnSpPr/>
          <p:nvPr/>
        </p:nvCxnSpPr>
        <p:spPr>
          <a:xfrm flipH="1" rot="10800000">
            <a:off x="3136300" y="3755525"/>
            <a:ext cx="602700" cy="228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2" name="Google Shape;382;p18"/>
          <p:cNvCxnSpPr>
            <a:endCxn id="383" idx="1"/>
          </p:cNvCxnSpPr>
          <p:nvPr/>
        </p:nvCxnSpPr>
        <p:spPr>
          <a:xfrm>
            <a:off x="3136378" y="4237914"/>
            <a:ext cx="602700" cy="2286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4" name="Google Shape;384;p18"/>
          <p:cNvCxnSpPr/>
          <p:nvPr/>
        </p:nvCxnSpPr>
        <p:spPr>
          <a:xfrm rot="10800000">
            <a:off x="3109378" y="4375514"/>
            <a:ext cx="607800" cy="8187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5" name="Google Shape;385;p18"/>
          <p:cNvSpPr txBox="1"/>
          <p:nvPr/>
        </p:nvSpPr>
        <p:spPr>
          <a:xfrm>
            <a:off x="3739078" y="2377689"/>
            <a:ext cx="4258800" cy="459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" rotWithShape="0" algn="bl">
              <a:srgbClr val="000000">
                <a:alpha val="49412"/>
              </a:srgbClr>
            </a:outerShdw>
          </a:effectLst>
        </p:spPr>
        <p:txBody>
          <a:bodyPr anchorCtr="0" anchor="t" bIns="54000" lIns="432000" spcFirstLastPara="1" rIns="54000" wrap="square" tIns="540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ICカード</a:t>
            </a:r>
            <a:endParaRPr b="1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読み込んだICカードデータから対象を取り込んで明細を入力します。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8"/>
          <p:cNvSpPr txBox="1"/>
          <p:nvPr/>
        </p:nvSpPr>
        <p:spPr>
          <a:xfrm>
            <a:off x="3739078" y="2944627"/>
            <a:ext cx="4258800" cy="459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" rotWithShape="0" algn="bl">
              <a:srgbClr val="000000">
                <a:alpha val="49412"/>
              </a:srgbClr>
            </a:outerShdw>
          </a:effectLst>
        </p:spPr>
        <p:txBody>
          <a:bodyPr anchorCtr="0" anchor="t" bIns="54000" lIns="432000" spcFirstLastPara="1" rIns="54000" wrap="square" tIns="540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駅すぱあと検索</a:t>
            </a:r>
            <a:endParaRPr b="1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駅すぱあとで利用経路を探索して明細を入力します。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8"/>
          <p:cNvSpPr txBox="1"/>
          <p:nvPr/>
        </p:nvSpPr>
        <p:spPr>
          <a:xfrm>
            <a:off x="3739078" y="3511589"/>
            <a:ext cx="4258800" cy="459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" rotWithShape="0" algn="bl">
              <a:srgbClr val="000000">
                <a:alpha val="49412"/>
              </a:srgbClr>
            </a:outerShdw>
          </a:effectLst>
        </p:spPr>
        <p:txBody>
          <a:bodyPr anchorCtr="0" anchor="t" bIns="54000" lIns="432000" spcFirstLastPara="1" rIns="54000" wrap="square" tIns="540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訪問パターン</a:t>
            </a:r>
            <a:endParaRPr b="1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予め登録しておいた訪問パターンを選択して明細を入力します。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8"/>
          <p:cNvSpPr txBox="1"/>
          <p:nvPr/>
        </p:nvSpPr>
        <p:spPr>
          <a:xfrm>
            <a:off x="3739078" y="4937976"/>
            <a:ext cx="4258800" cy="619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" rotWithShape="0" algn="bl">
              <a:srgbClr val="000000">
                <a:alpha val="49412"/>
              </a:srgbClr>
            </a:outerShdw>
          </a:effectLst>
        </p:spPr>
        <p:txBody>
          <a:bodyPr anchorCtr="0" anchor="t" bIns="54000" lIns="432000" spcFirstLastPara="1" rIns="54000" wrap="square" tIns="540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領収書（カメラで撮影）</a:t>
            </a:r>
            <a:endParaRPr b="1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カメラが起動します。領収書を撮影してデータを取り込んで明細を入力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します。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8"/>
          <p:cNvSpPr txBox="1"/>
          <p:nvPr/>
        </p:nvSpPr>
        <p:spPr>
          <a:xfrm>
            <a:off x="3739078" y="4077264"/>
            <a:ext cx="4258800" cy="778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" rotWithShape="0" algn="bl">
              <a:srgbClr val="000000">
                <a:alpha val="49412"/>
              </a:srgbClr>
            </a:outerShdw>
          </a:effectLst>
        </p:spPr>
        <p:txBody>
          <a:bodyPr anchorCtr="0" anchor="t" bIns="54000" lIns="432000" spcFirstLastPara="1" rIns="54000" wrap="square" tIns="540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領収書ファイル</a:t>
            </a:r>
            <a:endParaRPr b="1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証票データを選択して明細を入力します。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領収書の登録　→p.●参照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登録済の証票データを選択して明細入力　→p.●参照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9" name="Google Shape;38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7378" y="2515814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41666" y="3055514"/>
            <a:ext cx="20955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41666" y="3622464"/>
            <a:ext cx="20955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22616" y="5134926"/>
            <a:ext cx="2476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55953" y="4375427"/>
            <a:ext cx="180975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8"/>
          <p:cNvSpPr txBox="1"/>
          <p:nvPr/>
        </p:nvSpPr>
        <p:spPr>
          <a:xfrm>
            <a:off x="5750" y="342350"/>
            <a:ext cx="161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8"/>
          <p:cNvSpPr txBox="1"/>
          <p:nvPr/>
        </p:nvSpPr>
        <p:spPr>
          <a:xfrm>
            <a:off x="3739075" y="5639391"/>
            <a:ext cx="4258800" cy="292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8575" rotWithShape="0" algn="bl">
              <a:srgbClr val="000000">
                <a:alpha val="49412"/>
              </a:srgbClr>
            </a:outerShdw>
          </a:effectLst>
        </p:spPr>
        <p:txBody>
          <a:bodyPr anchorCtr="0" anchor="t" bIns="54000" lIns="432000" spcFirstLastPara="1" rIns="54000" wrap="square" tIns="540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キャンセルを選択すると手入力で作成できます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6" name="Google Shape;396;p18"/>
          <p:cNvCxnSpPr>
            <a:stCxn id="395" idx="1"/>
          </p:cNvCxnSpPr>
          <p:nvPr/>
        </p:nvCxnSpPr>
        <p:spPr>
          <a:xfrm rot="10800000">
            <a:off x="3123175" y="4706841"/>
            <a:ext cx="615900" cy="1078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9"/>
          <p:cNvSpPr txBox="1"/>
          <p:nvPr>
            <p:ph idx="4294967295" type="title"/>
          </p:nvPr>
        </p:nvSpPr>
        <p:spPr>
          <a:xfrm>
            <a:off x="844800" y="3085650"/>
            <a:ext cx="8216400" cy="9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ja-JP" sz="2400">
                <a:solidFill>
                  <a:srgbClr val="1971C3"/>
                </a:solidFill>
                <a:latin typeface="Arial"/>
                <a:ea typeface="Arial"/>
                <a:cs typeface="Arial"/>
                <a:sym typeface="Arial"/>
              </a:rPr>
              <a:t>【交通系ICカード】での明細登録方法</a:t>
            </a:r>
            <a:endParaRPr b="1" sz="2400">
              <a:solidFill>
                <a:srgbClr val="1971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9"/>
          <p:cNvSpPr/>
          <p:nvPr/>
        </p:nvSpPr>
        <p:spPr>
          <a:xfrm>
            <a:off x="844800" y="2309550"/>
            <a:ext cx="2216700" cy="623700"/>
          </a:xfrm>
          <a:prstGeom prst="roundRect">
            <a:avLst>
              <a:gd fmla="val 50000" name="adj"/>
            </a:avLst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20" title="IMG_002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9919" y="2355842"/>
            <a:ext cx="1629476" cy="3527644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0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【交通系ICカード】での明細登録方法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0"/>
          <p:cNvSpPr/>
          <p:nvPr/>
        </p:nvSpPr>
        <p:spPr>
          <a:xfrm flipH="1" rot="10800000">
            <a:off x="3622354" y="3483351"/>
            <a:ext cx="1157400" cy="212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0"/>
          <p:cNvSpPr/>
          <p:nvPr/>
        </p:nvSpPr>
        <p:spPr>
          <a:xfrm>
            <a:off x="558881" y="212520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20"/>
          <p:cNvSpPr txBox="1"/>
          <p:nvPr/>
        </p:nvSpPr>
        <p:spPr>
          <a:xfrm>
            <a:off x="486250" y="2518275"/>
            <a:ext cx="259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［ICカード］をタップします。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20"/>
          <p:cNvSpPr txBox="1"/>
          <p:nvPr/>
        </p:nvSpPr>
        <p:spPr>
          <a:xfrm>
            <a:off x="4515020" y="5999075"/>
            <a:ext cx="425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※ICカードデータの読込方法は、p.⚫︎のスライドをご覧ください。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20"/>
          <p:cNvSpPr/>
          <p:nvPr/>
        </p:nvSpPr>
        <p:spPr>
          <a:xfrm>
            <a:off x="3510846" y="3359499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0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0"/>
          <p:cNvSpPr/>
          <p:nvPr/>
        </p:nvSpPr>
        <p:spPr>
          <a:xfrm>
            <a:off x="548748" y="296881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0"/>
          <p:cNvSpPr txBox="1"/>
          <p:nvPr/>
        </p:nvSpPr>
        <p:spPr>
          <a:xfrm>
            <a:off x="476125" y="3315802"/>
            <a:ext cx="2604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ICカードから読み込んだ履歴一覧が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表示されるので、申請対象を選択し、［明細内容へ適用］をタップします。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7" name="Google Shape;417;p20"/>
          <p:cNvGrpSpPr/>
          <p:nvPr/>
        </p:nvGrpSpPr>
        <p:grpSpPr>
          <a:xfrm>
            <a:off x="5170744" y="2355851"/>
            <a:ext cx="2163188" cy="3527625"/>
            <a:chOff x="5262710" y="2287950"/>
            <a:chExt cx="2163188" cy="3527625"/>
          </a:xfrm>
        </p:grpSpPr>
        <p:pic>
          <p:nvPicPr>
            <p:cNvPr id="418" name="Google Shape;418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62422" y="2287950"/>
              <a:ext cx="2063476" cy="35276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38100" rotWithShape="0" dir="5400000" dist="23000">
                <a:srgbClr val="000000">
                  <a:alpha val="34510"/>
                </a:srgbClr>
              </a:outerShdw>
            </a:effectLst>
          </p:spPr>
        </p:pic>
        <p:sp>
          <p:nvSpPr>
            <p:cNvPr id="419" name="Google Shape;419;p20"/>
            <p:cNvSpPr/>
            <p:nvPr/>
          </p:nvSpPr>
          <p:spPr>
            <a:xfrm flipH="1" rot="10800000">
              <a:off x="5351197" y="3898972"/>
              <a:ext cx="2058300" cy="711900"/>
            </a:xfrm>
            <a:prstGeom prst="rect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8100" rotWithShape="0" dir="5400000" dist="23000">
                <a:srgbClr val="000000">
                  <a:alpha val="34510"/>
                </a:srgbClr>
              </a:outerShdw>
            </a:effectLst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5262710" y="3820246"/>
              <a:ext cx="252000" cy="1800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254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1" i="0" lang="ja-JP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20"/>
            <p:cNvSpPr/>
            <p:nvPr/>
          </p:nvSpPr>
          <p:spPr>
            <a:xfrm flipH="1" rot="10800000">
              <a:off x="5419178" y="5423800"/>
              <a:ext cx="1906800" cy="303300"/>
            </a:xfrm>
            <a:prstGeom prst="rect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8100" rotWithShape="0" dir="5400000" dist="23000">
                <a:srgbClr val="000000">
                  <a:alpha val="34510"/>
                </a:srgbClr>
              </a:outerShdw>
            </a:effectLst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22" name="Google Shape;42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20225" y="2355847"/>
            <a:ext cx="1813375" cy="3132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423" name="Google Shape;423;p20"/>
          <p:cNvSpPr/>
          <p:nvPr/>
        </p:nvSpPr>
        <p:spPr>
          <a:xfrm flipH="1" rot="10800000">
            <a:off x="7653075" y="5198134"/>
            <a:ext cx="1727700" cy="2463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0"/>
          <p:cNvSpPr/>
          <p:nvPr/>
        </p:nvSpPr>
        <p:spPr>
          <a:xfrm>
            <a:off x="548748" y="4040130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20"/>
          <p:cNvSpPr txBox="1"/>
          <p:nvPr/>
        </p:nvSpPr>
        <p:spPr>
          <a:xfrm>
            <a:off x="526375" y="5275257"/>
            <a:ext cx="25035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例）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負担部門：部門に合わせて変更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　　　（初期値は所属部門です）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用件：申請内容を選んでください。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0"/>
          <p:cNvSpPr/>
          <p:nvPr/>
        </p:nvSpPr>
        <p:spPr>
          <a:xfrm>
            <a:off x="595075" y="5372067"/>
            <a:ext cx="2366100" cy="768300"/>
          </a:xfrm>
          <a:prstGeom prst="roundRect">
            <a:avLst>
              <a:gd fmla="val 16667" name="adj"/>
            </a:avLst>
          </a:prstGeom>
          <a:solidFill>
            <a:srgbClr val="F1C232">
              <a:alpha val="8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明細入力における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ルールがあれば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ご記載ください。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20"/>
          <p:cNvSpPr txBox="1"/>
          <p:nvPr/>
        </p:nvSpPr>
        <p:spPr>
          <a:xfrm>
            <a:off x="496875" y="4444975"/>
            <a:ext cx="2604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明細情報の入力欄が表示されるので、必要事項を入力し ［明細登録］を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0"/>
          <p:cNvSpPr/>
          <p:nvPr/>
        </p:nvSpPr>
        <p:spPr>
          <a:xfrm>
            <a:off x="7475269" y="5102174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20"/>
          <p:cNvSpPr/>
          <p:nvPr/>
        </p:nvSpPr>
        <p:spPr>
          <a:xfrm>
            <a:off x="6756100" y="4600350"/>
            <a:ext cx="252000" cy="939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79646"/>
          </a:solidFill>
          <a:ln cap="flat" cmpd="sng" w="19050">
            <a:solidFill>
              <a:srgbClr val="FCE5C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"/>
          <p:cNvSpPr txBox="1"/>
          <p:nvPr>
            <p:ph idx="4294967295" type="title"/>
          </p:nvPr>
        </p:nvSpPr>
        <p:spPr>
          <a:xfrm>
            <a:off x="844800" y="3085650"/>
            <a:ext cx="8216400" cy="9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ja-JP" sz="2400">
                <a:solidFill>
                  <a:srgbClr val="1971C3"/>
                </a:solidFill>
                <a:latin typeface="Arial"/>
                <a:ea typeface="Arial"/>
                <a:cs typeface="Arial"/>
                <a:sym typeface="Arial"/>
              </a:rPr>
              <a:t>【駅すぱあと】での明細登録方法</a:t>
            </a:r>
            <a:endParaRPr b="1" sz="2400">
              <a:solidFill>
                <a:srgbClr val="1971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21"/>
          <p:cNvSpPr/>
          <p:nvPr/>
        </p:nvSpPr>
        <p:spPr>
          <a:xfrm>
            <a:off x="844800" y="2309550"/>
            <a:ext cx="2216700" cy="623700"/>
          </a:xfrm>
          <a:prstGeom prst="roundRect">
            <a:avLst>
              <a:gd fmla="val 50000" name="adj"/>
            </a:avLst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1185" y="2355850"/>
            <a:ext cx="1962242" cy="35276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441" name="Google Shape;441;p22" title="IMG_0026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16651" y="2355842"/>
            <a:ext cx="1629476" cy="3527644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22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【駅すぱあと検索】での明細登録方法①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22"/>
          <p:cNvSpPr/>
          <p:nvPr/>
        </p:nvSpPr>
        <p:spPr>
          <a:xfrm flipH="1" rot="10800000">
            <a:off x="4339087" y="3658811"/>
            <a:ext cx="1157400" cy="212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2"/>
          <p:cNvSpPr/>
          <p:nvPr/>
        </p:nvSpPr>
        <p:spPr>
          <a:xfrm>
            <a:off x="558881" y="226236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22"/>
          <p:cNvSpPr txBox="1"/>
          <p:nvPr/>
        </p:nvSpPr>
        <p:spPr>
          <a:xfrm>
            <a:off x="486250" y="2655435"/>
            <a:ext cx="2604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［駅すぱあと検索］をタップします。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22"/>
          <p:cNvSpPr txBox="1"/>
          <p:nvPr/>
        </p:nvSpPr>
        <p:spPr>
          <a:xfrm>
            <a:off x="3252627" y="6020875"/>
            <a:ext cx="628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※ICカードデータの読込方法は、p.⚫︎のスライドをご覧ください。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22"/>
          <p:cNvSpPr/>
          <p:nvPr/>
        </p:nvSpPr>
        <p:spPr>
          <a:xfrm>
            <a:off x="4227579" y="3534960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22"/>
          <p:cNvSpPr/>
          <p:nvPr/>
        </p:nvSpPr>
        <p:spPr>
          <a:xfrm>
            <a:off x="548748" y="315931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22"/>
          <p:cNvSpPr txBox="1"/>
          <p:nvPr/>
        </p:nvSpPr>
        <p:spPr>
          <a:xfrm>
            <a:off x="521850" y="3554719"/>
            <a:ext cx="2507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経路検索画面に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1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出発地・到着地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を入力します。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候補が表示されるので、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該当の地点を選択し、［経路検索］を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22"/>
          <p:cNvSpPr/>
          <p:nvPr/>
        </p:nvSpPr>
        <p:spPr>
          <a:xfrm flipH="1" rot="10800000">
            <a:off x="6846875" y="2939374"/>
            <a:ext cx="1441200" cy="10590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2"/>
          <p:cNvSpPr/>
          <p:nvPr/>
        </p:nvSpPr>
        <p:spPr>
          <a:xfrm>
            <a:off x="6744295" y="2869099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22"/>
          <p:cNvSpPr/>
          <p:nvPr/>
        </p:nvSpPr>
        <p:spPr>
          <a:xfrm flipH="1" rot="10800000">
            <a:off x="7403600" y="5466300"/>
            <a:ext cx="920400" cy="2610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2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22"/>
          <p:cNvSpPr/>
          <p:nvPr/>
        </p:nvSpPr>
        <p:spPr>
          <a:xfrm>
            <a:off x="7737800" y="3922632"/>
            <a:ext cx="252000" cy="1602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79646"/>
          </a:solidFill>
          <a:ln cap="flat" cmpd="sng" w="19050">
            <a:solidFill>
              <a:srgbClr val="FCE5C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7344" y="2355850"/>
            <a:ext cx="2048115" cy="3561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460" name="Google Shape;460;p23"/>
          <p:cNvSpPr/>
          <p:nvPr/>
        </p:nvSpPr>
        <p:spPr>
          <a:xfrm flipH="1" rot="10800000">
            <a:off x="4207884" y="5466300"/>
            <a:ext cx="1624200" cy="3177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3"/>
          <p:cNvSpPr/>
          <p:nvPr/>
        </p:nvSpPr>
        <p:spPr>
          <a:xfrm>
            <a:off x="4060313" y="5372074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2" name="Google Shape;46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50744" y="2355850"/>
            <a:ext cx="2004250" cy="3462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463" name="Google Shape;463;p23"/>
          <p:cNvSpPr/>
          <p:nvPr/>
        </p:nvSpPr>
        <p:spPr>
          <a:xfrm flipH="1" rot="10800000">
            <a:off x="6595119" y="5502700"/>
            <a:ext cx="1899300" cy="2670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3"/>
          <p:cNvSpPr/>
          <p:nvPr/>
        </p:nvSpPr>
        <p:spPr>
          <a:xfrm>
            <a:off x="6457863" y="5390074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23"/>
          <p:cNvSpPr/>
          <p:nvPr/>
        </p:nvSpPr>
        <p:spPr>
          <a:xfrm>
            <a:off x="548748" y="2298847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23"/>
          <p:cNvSpPr txBox="1"/>
          <p:nvPr/>
        </p:nvSpPr>
        <p:spPr>
          <a:xfrm>
            <a:off x="449350" y="2703692"/>
            <a:ext cx="27780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経路を確認して、実際に利用した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経路の［この経路を選択］を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23"/>
          <p:cNvSpPr/>
          <p:nvPr/>
        </p:nvSpPr>
        <p:spPr>
          <a:xfrm>
            <a:off x="548748" y="358830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23"/>
          <p:cNvSpPr txBox="1"/>
          <p:nvPr/>
        </p:nvSpPr>
        <p:spPr>
          <a:xfrm>
            <a:off x="526375" y="4823435"/>
            <a:ext cx="25035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例）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負担部門：部門に合わせて変更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　　　（初期値は所属部門です）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用件：申請内容を選んでください。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23"/>
          <p:cNvSpPr/>
          <p:nvPr/>
        </p:nvSpPr>
        <p:spPr>
          <a:xfrm>
            <a:off x="595075" y="4920246"/>
            <a:ext cx="2366100" cy="768300"/>
          </a:xfrm>
          <a:prstGeom prst="roundRect">
            <a:avLst>
              <a:gd fmla="val 16667" name="adj"/>
            </a:avLst>
          </a:prstGeom>
          <a:solidFill>
            <a:srgbClr val="F1C232">
              <a:alpha val="8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明細入力における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ルールがあれば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ご記載ください。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23"/>
          <p:cNvSpPr txBox="1"/>
          <p:nvPr/>
        </p:nvSpPr>
        <p:spPr>
          <a:xfrm>
            <a:off x="495075" y="3993160"/>
            <a:ext cx="2682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明細情報の入力欄が表示されるので、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必要事項を入力し ［明細登録］を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23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【駅すぱあと検索】での明細登録方法②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23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4"/>
          <p:cNvSpPr txBox="1"/>
          <p:nvPr>
            <p:ph idx="4294967295" type="title"/>
          </p:nvPr>
        </p:nvSpPr>
        <p:spPr>
          <a:xfrm>
            <a:off x="844800" y="3085650"/>
            <a:ext cx="8216400" cy="9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ja-JP" sz="2400">
                <a:solidFill>
                  <a:srgbClr val="1971C3"/>
                </a:solidFill>
                <a:latin typeface="Arial"/>
                <a:ea typeface="Arial"/>
                <a:cs typeface="Arial"/>
                <a:sym typeface="Arial"/>
              </a:rPr>
              <a:t>【訪問パターン】での明細登録方法</a:t>
            </a:r>
            <a:endParaRPr b="1" sz="2400">
              <a:solidFill>
                <a:srgbClr val="1971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4"/>
          <p:cNvSpPr/>
          <p:nvPr/>
        </p:nvSpPr>
        <p:spPr>
          <a:xfrm>
            <a:off x="844800" y="2309550"/>
            <a:ext cx="2216700" cy="623700"/>
          </a:xfrm>
          <a:prstGeom prst="roundRect">
            <a:avLst>
              <a:gd fmla="val 50000" name="adj"/>
            </a:avLst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5275" y="2355847"/>
            <a:ext cx="1991275" cy="34771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484" name="Google Shape;48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6697" y="2355847"/>
            <a:ext cx="1991281" cy="3527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485" name="Google Shape;485;p25" title="IMG_0026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99919" y="2355842"/>
            <a:ext cx="1629476" cy="3527644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25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【訪問パターン】での明細登録方法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5"/>
          <p:cNvSpPr/>
          <p:nvPr/>
        </p:nvSpPr>
        <p:spPr>
          <a:xfrm flipH="1" rot="10800000">
            <a:off x="3622354" y="3871971"/>
            <a:ext cx="1157400" cy="212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5"/>
          <p:cNvSpPr/>
          <p:nvPr/>
        </p:nvSpPr>
        <p:spPr>
          <a:xfrm>
            <a:off x="558881" y="212520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5"/>
          <p:cNvSpPr txBox="1"/>
          <p:nvPr/>
        </p:nvSpPr>
        <p:spPr>
          <a:xfrm>
            <a:off x="486250" y="2518275"/>
            <a:ext cx="259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［訪問パターン］をタップします。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25"/>
          <p:cNvSpPr txBox="1"/>
          <p:nvPr/>
        </p:nvSpPr>
        <p:spPr>
          <a:xfrm>
            <a:off x="4515020" y="5941434"/>
            <a:ext cx="425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※訪問パターンの登録方法はP.⚫︎のスライドをご覧ください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25"/>
          <p:cNvSpPr/>
          <p:nvPr/>
        </p:nvSpPr>
        <p:spPr>
          <a:xfrm>
            <a:off x="3510846" y="3748119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25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25"/>
          <p:cNvSpPr/>
          <p:nvPr/>
        </p:nvSpPr>
        <p:spPr>
          <a:xfrm>
            <a:off x="548748" y="2865992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5"/>
          <p:cNvSpPr txBox="1"/>
          <p:nvPr/>
        </p:nvSpPr>
        <p:spPr>
          <a:xfrm>
            <a:off x="476125" y="3212975"/>
            <a:ext cx="2604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あらかじめ登録されている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訪問パターンから申請対象の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パターンを選択します。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※訪問パターンの登録はブラウザ版にて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登録する必要がございます。</a:t>
            </a:r>
            <a:endParaRPr b="0" i="0" sz="9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25"/>
          <p:cNvSpPr/>
          <p:nvPr/>
        </p:nvSpPr>
        <p:spPr>
          <a:xfrm flipH="1" rot="10800000">
            <a:off x="5251475" y="2743500"/>
            <a:ext cx="1968600" cy="4116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5"/>
          <p:cNvSpPr/>
          <p:nvPr/>
        </p:nvSpPr>
        <p:spPr>
          <a:xfrm>
            <a:off x="5125019" y="2655549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25"/>
          <p:cNvSpPr/>
          <p:nvPr/>
        </p:nvSpPr>
        <p:spPr>
          <a:xfrm flipH="1" rot="10800000">
            <a:off x="7506175" y="5532900"/>
            <a:ext cx="1913400" cy="2679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5"/>
          <p:cNvSpPr/>
          <p:nvPr/>
        </p:nvSpPr>
        <p:spPr>
          <a:xfrm>
            <a:off x="548748" y="417319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25"/>
          <p:cNvSpPr txBox="1"/>
          <p:nvPr/>
        </p:nvSpPr>
        <p:spPr>
          <a:xfrm>
            <a:off x="526375" y="5275257"/>
            <a:ext cx="25035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例）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負担部門：部門に合わせて変更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　　　（初期値は所属部門です）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用件：申請内容を選んでください。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25"/>
          <p:cNvSpPr/>
          <p:nvPr/>
        </p:nvSpPr>
        <p:spPr>
          <a:xfrm>
            <a:off x="595075" y="5372067"/>
            <a:ext cx="2366100" cy="768300"/>
          </a:xfrm>
          <a:prstGeom prst="roundRect">
            <a:avLst>
              <a:gd fmla="val 16667" name="adj"/>
            </a:avLst>
          </a:prstGeom>
          <a:solidFill>
            <a:srgbClr val="F1C232">
              <a:alpha val="8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明細入力における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ルールがあれば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ご記載ください。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5"/>
          <p:cNvSpPr txBox="1"/>
          <p:nvPr/>
        </p:nvSpPr>
        <p:spPr>
          <a:xfrm>
            <a:off x="495075" y="4509925"/>
            <a:ext cx="2604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明細情報の入力欄が表示されるので、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必要事項を入力し ［明細登録］を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5"/>
          <p:cNvSpPr/>
          <p:nvPr/>
        </p:nvSpPr>
        <p:spPr>
          <a:xfrm>
            <a:off x="7350769" y="5416549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6"/>
          <p:cNvSpPr txBox="1"/>
          <p:nvPr>
            <p:ph idx="4294967295" type="title"/>
          </p:nvPr>
        </p:nvSpPr>
        <p:spPr>
          <a:xfrm>
            <a:off x="844800" y="3085650"/>
            <a:ext cx="8216400" cy="9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ja-JP" sz="2400">
                <a:solidFill>
                  <a:srgbClr val="1971C3"/>
                </a:solidFill>
                <a:latin typeface="Arial"/>
                <a:ea typeface="Arial"/>
                <a:cs typeface="Arial"/>
                <a:sym typeface="Arial"/>
              </a:rPr>
              <a:t>【領収書ファイル】での明細登録方法</a:t>
            </a:r>
            <a:endParaRPr b="1" sz="2400">
              <a:solidFill>
                <a:srgbClr val="1971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26"/>
          <p:cNvSpPr/>
          <p:nvPr/>
        </p:nvSpPr>
        <p:spPr>
          <a:xfrm>
            <a:off x="844800" y="2309550"/>
            <a:ext cx="2216700" cy="623700"/>
          </a:xfrm>
          <a:prstGeom prst="roundRect">
            <a:avLst>
              <a:gd fmla="val 50000" name="adj"/>
            </a:avLst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4129" y="2355847"/>
            <a:ext cx="1984757" cy="3527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514" name="Google Shape;514;p27" title="IMG_0026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1055" y="2355842"/>
            <a:ext cx="1629476" cy="352764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515" name="Google Shape;515;p27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【領収書ファイル】での明細登録方法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27"/>
          <p:cNvSpPr/>
          <p:nvPr/>
        </p:nvSpPr>
        <p:spPr>
          <a:xfrm flipH="1" rot="10800000">
            <a:off x="3622354" y="4068054"/>
            <a:ext cx="1157400" cy="212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7"/>
          <p:cNvSpPr/>
          <p:nvPr/>
        </p:nvSpPr>
        <p:spPr>
          <a:xfrm>
            <a:off x="558881" y="212520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7"/>
          <p:cNvSpPr txBox="1"/>
          <p:nvPr/>
        </p:nvSpPr>
        <p:spPr>
          <a:xfrm>
            <a:off x="486250" y="2518275"/>
            <a:ext cx="259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［領収書ファイル］をタップします。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7"/>
          <p:cNvSpPr txBox="1"/>
          <p:nvPr/>
        </p:nvSpPr>
        <p:spPr>
          <a:xfrm>
            <a:off x="4514945" y="5997909"/>
            <a:ext cx="4250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※領収書の取り込み方は、p.⚫︎のスライドをご覧ください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27"/>
          <p:cNvSpPr/>
          <p:nvPr/>
        </p:nvSpPr>
        <p:spPr>
          <a:xfrm>
            <a:off x="3510846" y="3944202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7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27"/>
          <p:cNvSpPr/>
          <p:nvPr/>
        </p:nvSpPr>
        <p:spPr>
          <a:xfrm>
            <a:off x="548748" y="296881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7"/>
          <p:cNvSpPr txBox="1"/>
          <p:nvPr/>
        </p:nvSpPr>
        <p:spPr>
          <a:xfrm>
            <a:off x="476125" y="3365208"/>
            <a:ext cx="2604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あらかじめアップロードしている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領収書データを選択します。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7"/>
          <p:cNvSpPr/>
          <p:nvPr/>
        </p:nvSpPr>
        <p:spPr>
          <a:xfrm flipH="1" rot="10800000">
            <a:off x="5219857" y="4486300"/>
            <a:ext cx="1929300" cy="8739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27"/>
          <p:cNvSpPr/>
          <p:nvPr/>
        </p:nvSpPr>
        <p:spPr>
          <a:xfrm>
            <a:off x="5039426" y="4400124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6" name="Google Shape;526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2659" y="2355850"/>
            <a:ext cx="2041897" cy="3527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527" name="Google Shape;527;p27"/>
          <p:cNvSpPr/>
          <p:nvPr/>
        </p:nvSpPr>
        <p:spPr>
          <a:xfrm>
            <a:off x="548748" y="3975584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7"/>
          <p:cNvSpPr txBox="1"/>
          <p:nvPr/>
        </p:nvSpPr>
        <p:spPr>
          <a:xfrm>
            <a:off x="526375" y="5275257"/>
            <a:ext cx="25035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例）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負担部門：部門に合わせて変更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　　　（初期値は所属部門です）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用件：申請内容を選んでください。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27"/>
          <p:cNvSpPr/>
          <p:nvPr/>
        </p:nvSpPr>
        <p:spPr>
          <a:xfrm>
            <a:off x="595075" y="5372067"/>
            <a:ext cx="2366100" cy="768300"/>
          </a:xfrm>
          <a:prstGeom prst="roundRect">
            <a:avLst>
              <a:gd fmla="val 16667" name="adj"/>
            </a:avLst>
          </a:prstGeom>
          <a:solidFill>
            <a:srgbClr val="F1C232">
              <a:alpha val="8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明細入力における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ルールがあれば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ご記載ください。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27"/>
          <p:cNvSpPr txBox="1"/>
          <p:nvPr/>
        </p:nvSpPr>
        <p:spPr>
          <a:xfrm>
            <a:off x="495075" y="4380425"/>
            <a:ext cx="2604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明細情報の入力欄が表示されるので、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必要事項を入力し ［明細登録］を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7"/>
          <p:cNvSpPr/>
          <p:nvPr/>
        </p:nvSpPr>
        <p:spPr>
          <a:xfrm flipH="1" rot="10800000">
            <a:off x="7405041" y="5561764"/>
            <a:ext cx="1913400" cy="2679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7"/>
          <p:cNvSpPr/>
          <p:nvPr/>
        </p:nvSpPr>
        <p:spPr>
          <a:xfrm>
            <a:off x="7235315" y="5459845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8"/>
          <p:cNvSpPr txBox="1"/>
          <p:nvPr>
            <p:ph idx="4294967295" type="title"/>
          </p:nvPr>
        </p:nvSpPr>
        <p:spPr>
          <a:xfrm>
            <a:off x="844800" y="3085650"/>
            <a:ext cx="8216400" cy="9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ja-JP" sz="2400">
                <a:solidFill>
                  <a:srgbClr val="1971C3"/>
                </a:solidFill>
                <a:latin typeface="Arial"/>
                <a:ea typeface="Arial"/>
                <a:cs typeface="Arial"/>
                <a:sym typeface="Arial"/>
              </a:rPr>
              <a:t>【領収書 (カメラで撮影)】での明細登録方法</a:t>
            </a:r>
            <a:endParaRPr b="1" sz="2400">
              <a:solidFill>
                <a:srgbClr val="1971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28"/>
          <p:cNvSpPr/>
          <p:nvPr/>
        </p:nvSpPr>
        <p:spPr>
          <a:xfrm>
            <a:off x="844800" y="2309550"/>
            <a:ext cx="2216700" cy="623700"/>
          </a:xfrm>
          <a:prstGeom prst="roundRect">
            <a:avLst>
              <a:gd fmla="val 50000" name="adj"/>
            </a:avLst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45725" y="2339587"/>
            <a:ext cx="2041900" cy="361903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544" name="Google Shape;544;p29" title="IMG_0026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1055" y="2355842"/>
            <a:ext cx="1629476" cy="352764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545" name="Google Shape;545;p29"/>
          <p:cNvSpPr txBox="1"/>
          <p:nvPr/>
        </p:nvSpPr>
        <p:spPr>
          <a:xfrm>
            <a:off x="1870575" y="338150"/>
            <a:ext cx="686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【領収書 (カメラで撮影)】での明細登録方法①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29"/>
          <p:cNvSpPr/>
          <p:nvPr/>
        </p:nvSpPr>
        <p:spPr>
          <a:xfrm flipH="1" rot="10800000">
            <a:off x="3622354" y="4286060"/>
            <a:ext cx="1157400" cy="212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9"/>
          <p:cNvSpPr/>
          <p:nvPr/>
        </p:nvSpPr>
        <p:spPr>
          <a:xfrm>
            <a:off x="558881" y="212520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29"/>
          <p:cNvSpPr txBox="1"/>
          <p:nvPr/>
        </p:nvSpPr>
        <p:spPr>
          <a:xfrm>
            <a:off x="486250" y="2518275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［領収書 (カメラで撮影)］を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タップするとカメラが起動します。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29"/>
          <p:cNvSpPr/>
          <p:nvPr/>
        </p:nvSpPr>
        <p:spPr>
          <a:xfrm>
            <a:off x="3510846" y="4162209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29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29"/>
          <p:cNvSpPr/>
          <p:nvPr/>
        </p:nvSpPr>
        <p:spPr>
          <a:xfrm>
            <a:off x="548748" y="3070224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29"/>
          <p:cNvSpPr txBox="1"/>
          <p:nvPr/>
        </p:nvSpPr>
        <p:spPr>
          <a:xfrm>
            <a:off x="476125" y="3417207"/>
            <a:ext cx="2604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領収書を撮影し、［写真を使用］を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29"/>
          <p:cNvSpPr/>
          <p:nvPr/>
        </p:nvSpPr>
        <p:spPr>
          <a:xfrm>
            <a:off x="548748" y="4040130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29"/>
          <p:cNvSpPr txBox="1"/>
          <p:nvPr/>
        </p:nvSpPr>
        <p:spPr>
          <a:xfrm>
            <a:off x="495075" y="4444975"/>
            <a:ext cx="25938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AI-OCR機能で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領収書の内容が読み取られるので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内容を確認し、問題なければ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［更新］をタップします。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29"/>
          <p:cNvSpPr/>
          <p:nvPr/>
        </p:nvSpPr>
        <p:spPr>
          <a:xfrm flipH="1" rot="10800000">
            <a:off x="7401734" y="5568101"/>
            <a:ext cx="1913400" cy="2679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29"/>
          <p:cNvSpPr/>
          <p:nvPr/>
        </p:nvSpPr>
        <p:spPr>
          <a:xfrm>
            <a:off x="7235315" y="5472521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7" name="Google Shape;55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14505" y="2352354"/>
            <a:ext cx="1711925" cy="3110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558" name="Google Shape;558;p29"/>
          <p:cNvSpPr/>
          <p:nvPr/>
        </p:nvSpPr>
        <p:spPr>
          <a:xfrm>
            <a:off x="6285418" y="5114240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29"/>
          <p:cNvSpPr/>
          <p:nvPr/>
        </p:nvSpPr>
        <p:spPr>
          <a:xfrm>
            <a:off x="6520303" y="5199054"/>
            <a:ext cx="504000" cy="1800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0650" lIns="40650" spcFirstLastPara="1" rIns="40650" wrap="square" tIns="40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1"/>
              <a:buFont typeface="Calibri"/>
              <a:buNone/>
            </a:pPr>
            <a:r>
              <a:t/>
            </a:r>
            <a:endParaRPr b="0" i="0" sz="160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29"/>
          <p:cNvSpPr/>
          <p:nvPr/>
        </p:nvSpPr>
        <p:spPr>
          <a:xfrm flipH="1" rot="10800000">
            <a:off x="7375875" y="4234025"/>
            <a:ext cx="1913400" cy="11535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dash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1752" y="2339075"/>
            <a:ext cx="2004250" cy="3462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566" name="Google Shape;566;p30"/>
          <p:cNvSpPr/>
          <p:nvPr/>
        </p:nvSpPr>
        <p:spPr>
          <a:xfrm flipH="1" rot="10800000">
            <a:off x="3956127" y="5485925"/>
            <a:ext cx="1899300" cy="2670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0"/>
          <p:cNvSpPr/>
          <p:nvPr/>
        </p:nvSpPr>
        <p:spPr>
          <a:xfrm>
            <a:off x="3818872" y="5373299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30"/>
          <p:cNvSpPr/>
          <p:nvPr/>
        </p:nvSpPr>
        <p:spPr>
          <a:xfrm>
            <a:off x="548748" y="2298847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30"/>
          <p:cNvSpPr txBox="1"/>
          <p:nvPr/>
        </p:nvSpPr>
        <p:spPr>
          <a:xfrm>
            <a:off x="577075" y="3589405"/>
            <a:ext cx="25035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例）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負担部門：部門に合わせて変更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　　　（初期値は所属部門です）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用件：申請内容を選んでください。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30"/>
          <p:cNvSpPr/>
          <p:nvPr/>
        </p:nvSpPr>
        <p:spPr>
          <a:xfrm>
            <a:off x="645775" y="3686216"/>
            <a:ext cx="2366100" cy="768300"/>
          </a:xfrm>
          <a:prstGeom prst="roundRect">
            <a:avLst>
              <a:gd fmla="val 16667" name="adj"/>
            </a:avLst>
          </a:prstGeom>
          <a:solidFill>
            <a:srgbClr val="F1C232">
              <a:alpha val="8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明細入力における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ルールがあれば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ja-JP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ご記載ください。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30"/>
          <p:cNvSpPr txBox="1"/>
          <p:nvPr/>
        </p:nvSpPr>
        <p:spPr>
          <a:xfrm>
            <a:off x="469575" y="2759125"/>
            <a:ext cx="2610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明細情報の入力欄が表示されるので、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必要事項を入力し ［明細登録］を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30"/>
          <p:cNvSpPr txBox="1"/>
          <p:nvPr/>
        </p:nvSpPr>
        <p:spPr>
          <a:xfrm>
            <a:off x="1870575" y="338150"/>
            <a:ext cx="6518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【領収書 (カメラで撮影)】での明細登録方法②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30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1"/>
          <p:cNvSpPr txBox="1"/>
          <p:nvPr>
            <p:ph idx="4294967295" type="title"/>
          </p:nvPr>
        </p:nvSpPr>
        <p:spPr>
          <a:xfrm>
            <a:off x="844800" y="3085650"/>
            <a:ext cx="8216400" cy="9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ja-JP" sz="2400">
                <a:solidFill>
                  <a:srgbClr val="1971C3"/>
                </a:solidFill>
                <a:latin typeface="Arial"/>
                <a:ea typeface="Arial"/>
                <a:cs typeface="Arial"/>
                <a:sym typeface="Arial"/>
              </a:rPr>
              <a:t>明細の編集・削除・コピーの方法</a:t>
            </a:r>
            <a:endParaRPr b="1" sz="2400">
              <a:solidFill>
                <a:srgbClr val="1971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31"/>
          <p:cNvSpPr/>
          <p:nvPr/>
        </p:nvSpPr>
        <p:spPr>
          <a:xfrm>
            <a:off x="844800" y="2309550"/>
            <a:ext cx="2216700" cy="623700"/>
          </a:xfrm>
          <a:prstGeom prst="roundRect">
            <a:avLst>
              <a:gd fmla="val 50000" name="adj"/>
            </a:avLst>
          </a:prstGeom>
          <a:solidFill>
            <a:srgbClr val="FE9C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32"/>
          <p:cNvPicPr preferRelativeResize="0"/>
          <p:nvPr/>
        </p:nvPicPr>
        <p:blipFill rotWithShape="1">
          <a:blip r:embed="rId3">
            <a:alphaModFix/>
          </a:blip>
          <a:srcRect b="4109" l="0" r="0" t="4990"/>
          <a:stretch/>
        </p:blipFill>
        <p:spPr>
          <a:xfrm>
            <a:off x="7479013" y="2427852"/>
            <a:ext cx="1923024" cy="378425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585" name="Google Shape;585;p32" title="IMG_2053.png"/>
          <p:cNvPicPr preferRelativeResize="0"/>
          <p:nvPr/>
        </p:nvPicPr>
        <p:blipFill rotWithShape="1">
          <a:blip r:embed="rId4">
            <a:alphaModFix/>
          </a:blip>
          <a:srcRect b="24693" l="0" r="0" t="4716"/>
          <a:stretch/>
        </p:blipFill>
        <p:spPr>
          <a:xfrm>
            <a:off x="3437909" y="2607675"/>
            <a:ext cx="1898234" cy="2901202"/>
          </a:xfrm>
          <a:prstGeom prst="rect">
            <a:avLst/>
          </a:prstGeom>
          <a:noFill/>
          <a:ln>
            <a:noFill/>
          </a:ln>
          <a:effectLst>
            <a:outerShdw blurRad="55578" rotWithShape="0" algn="bl" dir="5400000" dist="18526">
              <a:srgbClr val="000000">
                <a:alpha val="50196"/>
              </a:srgbClr>
            </a:outerShdw>
          </a:effectLst>
        </p:spPr>
      </p:pic>
      <p:sp>
        <p:nvSpPr>
          <p:cNvPr id="586" name="Google Shape;586;p32"/>
          <p:cNvSpPr/>
          <p:nvPr/>
        </p:nvSpPr>
        <p:spPr>
          <a:xfrm>
            <a:off x="3437900" y="5450043"/>
            <a:ext cx="1898100" cy="265800"/>
          </a:xfrm>
          <a:prstGeom prst="rect">
            <a:avLst/>
          </a:prstGeom>
          <a:solidFill>
            <a:srgbClr val="FFFDFD">
              <a:alpha val="61961"/>
            </a:srgbClr>
          </a:solidFill>
          <a:ln>
            <a:noFill/>
          </a:ln>
        </p:spPr>
        <p:txBody>
          <a:bodyPr anchorCtr="0" anchor="ctr" bIns="67150" lIns="67150" spcFirstLastPara="1" rIns="67150" wrap="square" tIns="6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8"/>
              <a:buFont typeface="Arial"/>
              <a:buNone/>
            </a:pPr>
            <a:r>
              <a:t/>
            </a:r>
            <a:endParaRPr b="0" i="0" sz="1028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587" name="Google Shape;587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35096" y="5442804"/>
            <a:ext cx="1898250" cy="265688"/>
          </a:xfrm>
          <a:prstGeom prst="rect">
            <a:avLst/>
          </a:prstGeom>
          <a:noFill/>
          <a:ln>
            <a:noFill/>
          </a:ln>
          <a:effectLst>
            <a:reflection blurRad="0" dir="5400000" dist="41699" endA="0" endPos="30000" fadeDir="5400012" kx="0" rotWithShape="0" algn="bl" stA="0" stPos="0" sy="-100000" ky="0"/>
          </a:effectLst>
        </p:spPr>
      </p:pic>
      <p:sp>
        <p:nvSpPr>
          <p:cNvPr id="588" name="Google Shape;588;p32"/>
          <p:cNvSpPr txBox="1"/>
          <p:nvPr/>
        </p:nvSpPr>
        <p:spPr>
          <a:xfrm>
            <a:off x="4" y="1146942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「仮登録」状態の伝票は、編集・削除・コピーができます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32"/>
          <p:cNvSpPr/>
          <p:nvPr/>
        </p:nvSpPr>
        <p:spPr>
          <a:xfrm flipH="1" rot="10800000">
            <a:off x="3494636" y="3713460"/>
            <a:ext cx="1848900" cy="261300"/>
          </a:xfrm>
          <a:prstGeom prst="rect">
            <a:avLst/>
          </a:prstGeom>
          <a:noFill/>
          <a:ln cap="flat" cmpd="sng" w="204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40801" rotWithShape="0" dir="5400000" dist="24630">
              <a:srgbClr val="000000">
                <a:alpha val="34510"/>
              </a:srgbClr>
            </a:outerShdw>
          </a:effectLst>
        </p:spPr>
        <p:txBody>
          <a:bodyPr anchorCtr="0" anchor="ctr" bIns="48950" lIns="48950" spcFirstLastPara="1" rIns="48950" wrap="square" tIns="48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28"/>
              <a:buFont typeface="Calibri"/>
              <a:buNone/>
            </a:pPr>
            <a:r>
              <a:t/>
            </a:r>
            <a:endParaRPr b="0" i="0" sz="19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32"/>
          <p:cNvSpPr/>
          <p:nvPr/>
        </p:nvSpPr>
        <p:spPr>
          <a:xfrm>
            <a:off x="3271075" y="3654128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72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8950" lIns="48950" spcFirstLastPara="1" rIns="48950" wrap="square" tIns="48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8"/>
              <a:buFont typeface="Calibri"/>
              <a:buNone/>
            </a:pPr>
            <a:r>
              <a:rPr b="1" i="0" lang="ja-JP" sz="107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32"/>
          <p:cNvSpPr/>
          <p:nvPr/>
        </p:nvSpPr>
        <p:spPr>
          <a:xfrm>
            <a:off x="5578198" y="3746668"/>
            <a:ext cx="1742100" cy="316500"/>
          </a:xfrm>
          <a:prstGeom prst="rect">
            <a:avLst/>
          </a:prstGeom>
          <a:solidFill>
            <a:srgbClr val="FFFDFD">
              <a:alpha val="61961"/>
            </a:srgbClr>
          </a:solidFill>
          <a:ln>
            <a:noFill/>
          </a:ln>
        </p:spPr>
        <p:txBody>
          <a:bodyPr anchorCtr="0" anchor="ctr" bIns="67150" lIns="67150" spcFirstLastPara="1" rIns="67150" wrap="square" tIns="6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8"/>
              <a:buFont typeface="Arial"/>
              <a:buNone/>
            </a:pPr>
            <a:r>
              <a:t/>
            </a:r>
            <a:endParaRPr b="0" i="0" sz="1028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592" name="Google Shape;592;p32"/>
          <p:cNvSpPr/>
          <p:nvPr/>
        </p:nvSpPr>
        <p:spPr>
          <a:xfrm>
            <a:off x="5578255" y="5266844"/>
            <a:ext cx="1742100" cy="316500"/>
          </a:xfrm>
          <a:prstGeom prst="rect">
            <a:avLst/>
          </a:prstGeom>
          <a:solidFill>
            <a:srgbClr val="FFFDFD">
              <a:alpha val="61961"/>
            </a:srgbClr>
          </a:solidFill>
          <a:ln>
            <a:noFill/>
          </a:ln>
        </p:spPr>
        <p:txBody>
          <a:bodyPr anchorCtr="0" anchor="ctr" bIns="67150" lIns="67150" spcFirstLastPara="1" rIns="67150" wrap="square" tIns="6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8"/>
              <a:buFont typeface="Arial"/>
              <a:buNone/>
            </a:pPr>
            <a:r>
              <a:t/>
            </a:r>
            <a:endParaRPr b="0" i="0" sz="1028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grpSp>
        <p:nvGrpSpPr>
          <p:cNvPr id="593" name="Google Shape;593;p32"/>
          <p:cNvGrpSpPr/>
          <p:nvPr/>
        </p:nvGrpSpPr>
        <p:grpSpPr>
          <a:xfrm>
            <a:off x="5578292" y="3846731"/>
            <a:ext cx="1742135" cy="1675925"/>
            <a:chOff x="5681272" y="3844004"/>
            <a:chExt cx="1782600" cy="1714852"/>
          </a:xfrm>
        </p:grpSpPr>
        <p:pic>
          <p:nvPicPr>
            <p:cNvPr id="594" name="Google Shape;594;p3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681272" y="3974108"/>
              <a:ext cx="1782600" cy="1435669"/>
            </a:xfrm>
            <a:prstGeom prst="rect">
              <a:avLst/>
            </a:prstGeom>
            <a:noFill/>
            <a:ln>
              <a:noFill/>
            </a:ln>
            <a:effectLst>
              <a:outerShdw blurRad="47850" rotWithShape="0" algn="bl" dir="5400000" dist="15950">
                <a:srgbClr val="000000">
                  <a:alpha val="50196"/>
                </a:srgbClr>
              </a:outerShdw>
            </a:effectLst>
          </p:spPr>
        </p:pic>
        <p:pic>
          <p:nvPicPr>
            <p:cNvPr id="595" name="Google Shape;595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699700" y="3844004"/>
              <a:ext cx="1742231" cy="243862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27344" endA="0" endPos="30000" fadeDir="5400012" kx="0" rotWithShape="0" algn="bl" stA="0" stPos="0" sy="-100000" ky="0"/>
            </a:effectLst>
          </p:spPr>
        </p:pic>
        <p:pic>
          <p:nvPicPr>
            <p:cNvPr id="596" name="Google Shape;596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705882" y="5314994"/>
              <a:ext cx="1742230" cy="243862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27344" endA="0" endPos="30000" fadeDir="5400012" kx="0" rotWithShape="0" algn="bl" stA="0" stPos="0" sy="-100000" ky="0"/>
            </a:effectLst>
          </p:spPr>
        </p:pic>
      </p:grpSp>
      <p:sp>
        <p:nvSpPr>
          <p:cNvPr id="597" name="Google Shape;597;p32"/>
          <p:cNvSpPr/>
          <p:nvPr/>
        </p:nvSpPr>
        <p:spPr>
          <a:xfrm flipH="1" rot="10800000">
            <a:off x="7524231" y="3094529"/>
            <a:ext cx="1800300" cy="859500"/>
          </a:xfrm>
          <a:prstGeom prst="rect">
            <a:avLst/>
          </a:prstGeom>
          <a:noFill/>
          <a:ln cap="flat" cmpd="sng" w="204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40801" rotWithShape="0" dir="5400000" dist="24630">
              <a:srgbClr val="000000">
                <a:alpha val="34510"/>
              </a:srgbClr>
            </a:outerShdw>
          </a:effectLst>
        </p:spPr>
        <p:txBody>
          <a:bodyPr anchorCtr="0" anchor="ctr" bIns="48950" lIns="48950" spcFirstLastPara="1" rIns="48950" wrap="square" tIns="48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28"/>
              <a:buFont typeface="Calibri"/>
              <a:buNone/>
            </a:pPr>
            <a:r>
              <a:t/>
            </a:r>
            <a:endParaRPr b="0" i="0" sz="19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32"/>
          <p:cNvSpPr/>
          <p:nvPr/>
        </p:nvSpPr>
        <p:spPr>
          <a:xfrm flipH="1" rot="10800000">
            <a:off x="5636969" y="4397550"/>
            <a:ext cx="1604100" cy="186600"/>
          </a:xfrm>
          <a:prstGeom prst="rect">
            <a:avLst/>
          </a:prstGeom>
          <a:noFill/>
          <a:ln cap="flat" cmpd="sng" w="204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40801" rotWithShape="0" dir="5400000" dist="24630">
              <a:srgbClr val="000000">
                <a:alpha val="34510"/>
              </a:srgbClr>
            </a:outerShdw>
          </a:effectLst>
        </p:spPr>
        <p:txBody>
          <a:bodyPr anchorCtr="0" anchor="ctr" bIns="48950" lIns="48950" spcFirstLastPara="1" rIns="48950" wrap="square" tIns="48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28"/>
              <a:buFont typeface="Calibri"/>
              <a:buNone/>
            </a:pPr>
            <a:r>
              <a:t/>
            </a:r>
            <a:endParaRPr b="0" i="0" sz="19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32"/>
          <p:cNvSpPr/>
          <p:nvPr/>
        </p:nvSpPr>
        <p:spPr>
          <a:xfrm>
            <a:off x="5437075" y="4297928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72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8950" lIns="48950" spcFirstLastPara="1" rIns="48950" wrap="square" tIns="48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8"/>
              <a:buFont typeface="Calibri"/>
              <a:buNone/>
            </a:pPr>
            <a:r>
              <a:rPr b="1" i="0" lang="ja-JP" sz="107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6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32"/>
          <p:cNvSpPr/>
          <p:nvPr/>
        </p:nvSpPr>
        <p:spPr>
          <a:xfrm>
            <a:off x="7349906" y="3019282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72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8950" lIns="48950" spcFirstLastPara="1" rIns="48950" wrap="square" tIns="48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8"/>
              <a:buFont typeface="Calibri"/>
              <a:buNone/>
            </a:pPr>
            <a:r>
              <a:rPr b="1" i="0" lang="ja-JP" sz="107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6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32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明細の編集・削除・コピーの方法①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32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32"/>
          <p:cNvSpPr/>
          <p:nvPr/>
        </p:nvSpPr>
        <p:spPr>
          <a:xfrm>
            <a:off x="558269" y="3539020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32"/>
          <p:cNvSpPr/>
          <p:nvPr/>
        </p:nvSpPr>
        <p:spPr>
          <a:xfrm>
            <a:off x="548136" y="441214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32"/>
          <p:cNvSpPr/>
          <p:nvPr/>
        </p:nvSpPr>
        <p:spPr>
          <a:xfrm>
            <a:off x="548136" y="531016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32"/>
          <p:cNvSpPr txBox="1"/>
          <p:nvPr/>
        </p:nvSpPr>
        <p:spPr>
          <a:xfrm>
            <a:off x="943426" y="2176312"/>
            <a:ext cx="1565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ja-JP" sz="1600" u="none" cap="none" strike="noStrike">
                <a:solidFill>
                  <a:srgbClr val="F92745"/>
                </a:solidFill>
                <a:latin typeface="Arial"/>
                <a:ea typeface="Arial"/>
                <a:cs typeface="Arial"/>
                <a:sym typeface="Arial"/>
              </a:rPr>
              <a:t>Point！</a:t>
            </a:r>
            <a:endParaRPr b="1" i="0" sz="1600" u="none" cap="none" strike="noStrike">
              <a:solidFill>
                <a:srgbClr val="F9274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32"/>
          <p:cNvSpPr/>
          <p:nvPr/>
        </p:nvSpPr>
        <p:spPr>
          <a:xfrm>
            <a:off x="583423" y="2164624"/>
            <a:ext cx="360000" cy="360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32"/>
          <p:cNvSpPr txBox="1"/>
          <p:nvPr/>
        </p:nvSpPr>
        <p:spPr>
          <a:xfrm>
            <a:off x="481625" y="2524625"/>
            <a:ext cx="26109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sng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承認依頼済みの伝票で、</a:t>
            </a:r>
            <a:endParaRPr b="0" i="0" sz="1100" u="sng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sng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［承認取下］ができないもの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は既に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承認フローが回っており、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修正・削除ができないため、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承認者に差戻依頼をしてください。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32"/>
          <p:cNvSpPr txBox="1"/>
          <p:nvPr/>
        </p:nvSpPr>
        <p:spPr>
          <a:xfrm>
            <a:off x="504125" y="3899025"/>
            <a:ext cx="25884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アプリのホーム画面の［仮登録］を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32"/>
          <p:cNvSpPr txBox="1"/>
          <p:nvPr/>
        </p:nvSpPr>
        <p:spPr>
          <a:xfrm>
            <a:off x="481625" y="4787879"/>
            <a:ext cx="26109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編集・削除・コピーをしたい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伝票の種類をタップします。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32"/>
          <p:cNvSpPr txBox="1"/>
          <p:nvPr/>
        </p:nvSpPr>
        <p:spPr>
          <a:xfrm>
            <a:off x="481625" y="5685891"/>
            <a:ext cx="2610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伝票の一覧が表示されるので、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編集・削除・コピーをしたい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3"/>
          <p:cNvSpPr/>
          <p:nvPr/>
        </p:nvSpPr>
        <p:spPr>
          <a:xfrm flipH="1" rot="10800000">
            <a:off x="3415350" y="2547975"/>
            <a:ext cx="1692000" cy="27825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5871" rotWithShape="0" dir="5400000" dist="21654">
              <a:srgbClr val="000000">
                <a:alpha val="34510"/>
              </a:srgbClr>
            </a:outerShdw>
          </a:effectLst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5"/>
              <a:buFont typeface="Calibri"/>
              <a:buNone/>
            </a:pPr>
            <a:r>
              <a:t/>
            </a:r>
            <a:endParaRPr b="0" i="0" sz="169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3"/>
          <p:cNvSpPr txBox="1"/>
          <p:nvPr/>
        </p:nvSpPr>
        <p:spPr>
          <a:xfrm>
            <a:off x="482100" y="3998613"/>
            <a:ext cx="26109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明細を編集・削除する場合は対象の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明細をタップしてください。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8" name="Google Shape;618;p33"/>
          <p:cNvPicPr preferRelativeResize="0"/>
          <p:nvPr/>
        </p:nvPicPr>
        <p:blipFill rotWithShape="1">
          <a:blip r:embed="rId3">
            <a:alphaModFix/>
          </a:blip>
          <a:srcRect b="4438" l="0" r="0" t="4611"/>
          <a:stretch/>
        </p:blipFill>
        <p:spPr>
          <a:xfrm>
            <a:off x="3456138" y="2547967"/>
            <a:ext cx="1610399" cy="317080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619" name="Google Shape;619;p33"/>
          <p:cNvSpPr/>
          <p:nvPr/>
        </p:nvSpPr>
        <p:spPr>
          <a:xfrm>
            <a:off x="3316225" y="2468449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0" name="Google Shape;620;p33"/>
          <p:cNvPicPr preferRelativeResize="0"/>
          <p:nvPr/>
        </p:nvPicPr>
        <p:blipFill rotWithShape="1">
          <a:blip r:embed="rId4">
            <a:alphaModFix/>
          </a:blip>
          <a:srcRect b="0" l="0" r="0" t="4607"/>
          <a:stretch/>
        </p:blipFill>
        <p:spPr>
          <a:xfrm>
            <a:off x="7516687" y="2420011"/>
            <a:ext cx="1861099" cy="38434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621" name="Google Shape;621;p33"/>
          <p:cNvSpPr/>
          <p:nvPr/>
        </p:nvSpPr>
        <p:spPr>
          <a:xfrm flipH="1" rot="10800000">
            <a:off x="7532125" y="5806425"/>
            <a:ext cx="1866600" cy="300900"/>
          </a:xfrm>
          <a:prstGeom prst="rect">
            <a:avLst/>
          </a:prstGeom>
          <a:noFill/>
          <a:ln cap="flat" cmpd="sng" w="251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5871" rotWithShape="0" dir="5400000" dist="21654">
              <a:srgbClr val="000000">
                <a:alpha val="34510"/>
              </a:srgbClr>
            </a:outerShdw>
          </a:effectLst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5"/>
              <a:buFont typeface="Calibri"/>
              <a:buNone/>
            </a:pPr>
            <a:r>
              <a:t/>
            </a:r>
            <a:endParaRPr b="0" i="0" sz="169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33"/>
          <p:cNvSpPr/>
          <p:nvPr/>
        </p:nvSpPr>
        <p:spPr>
          <a:xfrm>
            <a:off x="7339250" y="5739953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72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8950" lIns="48950" spcFirstLastPara="1" rIns="48950" wrap="square" tIns="48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8"/>
              <a:buFont typeface="Calibri"/>
              <a:buNone/>
            </a:pPr>
            <a:r>
              <a:rPr b="1" i="0" lang="ja-JP" sz="107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6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33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明細の編集・削除・コピーの方法②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33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33"/>
          <p:cNvSpPr/>
          <p:nvPr/>
        </p:nvSpPr>
        <p:spPr>
          <a:xfrm>
            <a:off x="553206" y="210611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33"/>
          <p:cNvSpPr/>
          <p:nvPr/>
        </p:nvSpPr>
        <p:spPr>
          <a:xfrm>
            <a:off x="557873" y="363861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33"/>
          <p:cNvSpPr txBox="1"/>
          <p:nvPr/>
        </p:nvSpPr>
        <p:spPr>
          <a:xfrm>
            <a:off x="482100" y="2465123"/>
            <a:ext cx="26109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選択した伝票のヘッダーが表示されます。ヘッダーの内容はこちらの画面で編集できます。編集が完了したら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［仮登録］で一時保存するか、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［承認依頼］をしてください。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8" name="Google Shape;628;p33" title="IMG_0072.png"/>
          <p:cNvPicPr preferRelativeResize="0"/>
          <p:nvPr/>
        </p:nvPicPr>
        <p:blipFill rotWithShape="1">
          <a:blip r:embed="rId5">
            <a:alphaModFix/>
          </a:blip>
          <a:srcRect b="0" l="0" r="0" t="6112"/>
          <a:stretch/>
        </p:blipFill>
        <p:spPr>
          <a:xfrm>
            <a:off x="5466013" y="2547975"/>
            <a:ext cx="1691999" cy="3439043"/>
          </a:xfrm>
          <a:prstGeom prst="rect">
            <a:avLst/>
          </a:prstGeom>
          <a:noFill/>
          <a:ln>
            <a:noFill/>
          </a:ln>
          <a:effectLst>
            <a:outerShdw blurRad="35871" rotWithShape="0" dir="5400000" dist="21654">
              <a:srgbClr val="000000">
                <a:alpha val="34510"/>
              </a:srgbClr>
            </a:outerShdw>
          </a:effectLst>
        </p:spPr>
      </p:pic>
      <p:sp>
        <p:nvSpPr>
          <p:cNvPr id="629" name="Google Shape;629;p33"/>
          <p:cNvSpPr/>
          <p:nvPr/>
        </p:nvSpPr>
        <p:spPr>
          <a:xfrm flipH="1" rot="10800000">
            <a:off x="3415350" y="5434250"/>
            <a:ext cx="1692000" cy="3057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5871" rotWithShape="0" dir="5400000" dist="21654">
              <a:srgbClr val="000000">
                <a:alpha val="34510"/>
              </a:srgbClr>
            </a:outerShdw>
          </a:effectLst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5"/>
              <a:buFont typeface="Calibri"/>
              <a:buNone/>
            </a:pPr>
            <a:r>
              <a:t/>
            </a:r>
            <a:endParaRPr b="0" i="0" sz="169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3"/>
          <p:cNvSpPr/>
          <p:nvPr/>
        </p:nvSpPr>
        <p:spPr>
          <a:xfrm flipH="1" rot="10800000">
            <a:off x="5466013" y="4061100"/>
            <a:ext cx="1692000" cy="9447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5871" rotWithShape="0" dir="5400000" dist="21654">
              <a:srgbClr val="000000">
                <a:alpha val="34510"/>
              </a:srgbClr>
            </a:outerShdw>
          </a:effectLst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5"/>
              <a:buFont typeface="Calibri"/>
              <a:buNone/>
            </a:pPr>
            <a:r>
              <a:t/>
            </a:r>
            <a:endParaRPr b="0" i="0" sz="169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33"/>
          <p:cNvSpPr/>
          <p:nvPr/>
        </p:nvSpPr>
        <p:spPr>
          <a:xfrm>
            <a:off x="5315025" y="3947024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33"/>
          <p:cNvSpPr/>
          <p:nvPr/>
        </p:nvSpPr>
        <p:spPr>
          <a:xfrm>
            <a:off x="557873" y="4567694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33"/>
          <p:cNvSpPr txBox="1"/>
          <p:nvPr/>
        </p:nvSpPr>
        <p:spPr>
          <a:xfrm>
            <a:off x="482100" y="4927688"/>
            <a:ext cx="26109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明細の登録内容が表示されますので、編集したい箇所を更新し、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［明細更新］をタップします。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ヘッダー画面に遷移するので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［仮登録］で一時保存するか、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［承認依頼］をしてください。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33"/>
          <p:cNvSpPr txBox="1"/>
          <p:nvPr/>
        </p:nvSpPr>
        <p:spPr>
          <a:xfrm>
            <a:off x="4" y="1146942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明細の編集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33"/>
          <p:cNvSpPr/>
          <p:nvPr/>
        </p:nvSpPr>
        <p:spPr>
          <a:xfrm>
            <a:off x="3365250" y="5104175"/>
            <a:ext cx="1764900" cy="316500"/>
          </a:xfrm>
          <a:prstGeom prst="rect">
            <a:avLst/>
          </a:prstGeom>
          <a:solidFill>
            <a:srgbClr val="FFFDFD">
              <a:alpha val="61961"/>
            </a:srgbClr>
          </a:solidFill>
          <a:ln>
            <a:noFill/>
          </a:ln>
        </p:spPr>
        <p:txBody>
          <a:bodyPr anchorCtr="0" anchor="ctr" bIns="67150" lIns="67150" spcFirstLastPara="1" rIns="67150" wrap="square" tIns="6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8"/>
              <a:buFont typeface="Arial"/>
              <a:buNone/>
            </a:pPr>
            <a:r>
              <a:t/>
            </a:r>
            <a:endParaRPr b="0" i="0" sz="1028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636" name="Google Shape;636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41126" y="5129226"/>
            <a:ext cx="1610400" cy="225409"/>
          </a:xfrm>
          <a:prstGeom prst="rect">
            <a:avLst/>
          </a:prstGeom>
          <a:noFill/>
          <a:ln>
            <a:noFill/>
          </a:ln>
          <a:effectLst>
            <a:reflection blurRad="0" dir="5400000" dist="41699" endA="0" endPos="30000" fadeDir="5400012" kx="0" rotWithShape="0" algn="bl" stA="0" stPos="0" sy="-100000" ky="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Google Shape;641;p34"/>
          <p:cNvPicPr preferRelativeResize="0"/>
          <p:nvPr/>
        </p:nvPicPr>
        <p:blipFill rotWithShape="1">
          <a:blip r:embed="rId3">
            <a:alphaModFix/>
          </a:blip>
          <a:srcRect b="0" l="0" r="0" t="4607"/>
          <a:stretch/>
        </p:blipFill>
        <p:spPr>
          <a:xfrm>
            <a:off x="3801712" y="2388511"/>
            <a:ext cx="1861099" cy="38434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642" name="Google Shape;642;p34"/>
          <p:cNvSpPr/>
          <p:nvPr/>
        </p:nvSpPr>
        <p:spPr>
          <a:xfrm flipH="1" rot="10800000">
            <a:off x="5412400" y="2449081"/>
            <a:ext cx="239400" cy="1653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40801" rotWithShape="0" dir="5400000" dist="24630">
              <a:srgbClr val="000000">
                <a:alpha val="34510"/>
              </a:srgbClr>
            </a:outerShdw>
          </a:effectLst>
        </p:spPr>
        <p:txBody>
          <a:bodyPr anchorCtr="0" anchor="ctr" bIns="48950" lIns="48950" spcFirstLastPara="1" rIns="48950" wrap="square" tIns="48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28"/>
              <a:buFont typeface="Calibri"/>
              <a:buNone/>
            </a:pPr>
            <a:r>
              <a:t/>
            </a:r>
            <a:endParaRPr b="0" i="0" sz="19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34"/>
          <p:cNvSpPr/>
          <p:nvPr/>
        </p:nvSpPr>
        <p:spPr>
          <a:xfrm>
            <a:off x="5397250" y="2207128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72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8950" lIns="48950" spcFirstLastPara="1" rIns="48950" wrap="square" tIns="48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8"/>
              <a:buFont typeface="Calibri"/>
              <a:buNone/>
            </a:pPr>
            <a:r>
              <a:rPr b="1" i="0" lang="ja-JP" sz="107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6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4" name="Google Shape;644;p34"/>
          <p:cNvGrpSpPr/>
          <p:nvPr/>
        </p:nvGrpSpPr>
        <p:grpSpPr>
          <a:xfrm>
            <a:off x="6396165" y="3020148"/>
            <a:ext cx="1680874" cy="2710573"/>
            <a:chOff x="5464825" y="2395725"/>
            <a:chExt cx="1866600" cy="3010076"/>
          </a:xfrm>
        </p:grpSpPr>
        <p:pic>
          <p:nvPicPr>
            <p:cNvPr id="645" name="Google Shape;645;p34"/>
            <p:cNvPicPr preferRelativeResize="0"/>
            <p:nvPr/>
          </p:nvPicPr>
          <p:blipFill rotWithShape="1">
            <a:blip r:embed="rId4">
              <a:alphaModFix/>
            </a:blip>
            <a:srcRect b="0" l="0" r="0" t="6777"/>
            <a:stretch/>
          </p:blipFill>
          <p:spPr>
            <a:xfrm>
              <a:off x="5464825" y="2395725"/>
              <a:ext cx="1866600" cy="3010076"/>
            </a:xfrm>
            <a:prstGeom prst="rect">
              <a:avLst/>
            </a:prstGeom>
            <a:noFill/>
            <a:ln>
              <a:noFill/>
            </a:ln>
            <a:effectLst>
              <a:outerShdw blurRad="51461" rotWithShape="0" algn="bl" dir="5400000" dist="17154">
                <a:srgbClr val="000000">
                  <a:alpha val="50196"/>
                </a:srgbClr>
              </a:outerShdw>
            </a:effectLst>
          </p:spPr>
        </p:pic>
        <p:sp>
          <p:nvSpPr>
            <p:cNvPr id="646" name="Google Shape;646;p34"/>
            <p:cNvSpPr/>
            <p:nvPr/>
          </p:nvSpPr>
          <p:spPr>
            <a:xfrm flipH="1" rot="10800000">
              <a:off x="5701200" y="3450175"/>
              <a:ext cx="1409400" cy="551700"/>
            </a:xfrm>
            <a:prstGeom prst="rect">
              <a:avLst/>
            </a:prstGeom>
            <a:noFill/>
            <a:ln cap="flat" cmpd="sng" w="257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6739" rotWithShape="0" dir="5400000" dist="22179">
                <a:srgbClr val="000000">
                  <a:alpha val="34510"/>
                </a:srgbClr>
              </a:outerShdw>
            </a:effectLst>
          </p:spPr>
          <p:txBody>
            <a:bodyPr anchorCtr="0" anchor="ctr" bIns="44075" lIns="44075" spcFirstLastPara="1" rIns="44075" wrap="square" tIns="440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36"/>
                <a:buFont typeface="Calibri"/>
                <a:buNone/>
              </a:pPr>
              <a:r>
                <a:t/>
              </a:r>
              <a:endParaRPr b="0" i="0" sz="1736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47" name="Google Shape;647;p34"/>
          <p:cNvCxnSpPr/>
          <p:nvPr/>
        </p:nvCxnSpPr>
        <p:spPr>
          <a:xfrm>
            <a:off x="5617775" y="2614375"/>
            <a:ext cx="981300" cy="1387200"/>
          </a:xfrm>
          <a:prstGeom prst="straightConnector1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cxnSp>
      <p:sp>
        <p:nvSpPr>
          <p:cNvPr id="648" name="Google Shape;648;p34"/>
          <p:cNvSpPr/>
          <p:nvPr/>
        </p:nvSpPr>
        <p:spPr>
          <a:xfrm>
            <a:off x="581030" y="2261605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34"/>
          <p:cNvSpPr txBox="1"/>
          <p:nvPr/>
        </p:nvSpPr>
        <p:spPr>
          <a:xfrm>
            <a:off x="581025" y="2632388"/>
            <a:ext cx="2610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明細を削除・コピーしたい場合は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右上の３点リーダーをタップし、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［明細をコピー］［明細削除］の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いずれかを選択してください。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34"/>
          <p:cNvSpPr txBox="1"/>
          <p:nvPr/>
        </p:nvSpPr>
        <p:spPr>
          <a:xfrm>
            <a:off x="4" y="1146942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明細の削除・コピー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34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34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明細の編集・削除・コピーの方法③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5"/>
          <p:cNvSpPr txBox="1"/>
          <p:nvPr>
            <p:ph type="title"/>
          </p:nvPr>
        </p:nvSpPr>
        <p:spPr>
          <a:xfrm>
            <a:off x="748400" y="3131100"/>
            <a:ext cx="837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ja-JP" sz="3000">
                <a:latin typeface="Arial"/>
                <a:ea typeface="Arial"/>
                <a:cs typeface="Arial"/>
                <a:sym typeface="Arial"/>
              </a:rPr>
              <a:t>伝票の提出（承認依頼）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6"/>
          <p:cNvSpPr/>
          <p:nvPr/>
        </p:nvSpPr>
        <p:spPr>
          <a:xfrm>
            <a:off x="553206" y="227375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36"/>
          <p:cNvSpPr/>
          <p:nvPr/>
        </p:nvSpPr>
        <p:spPr>
          <a:xfrm>
            <a:off x="553198" y="3943736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36"/>
          <p:cNvSpPr txBox="1"/>
          <p:nvPr/>
        </p:nvSpPr>
        <p:spPr>
          <a:xfrm>
            <a:off x="482100" y="4350263"/>
            <a:ext cx="2610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まだ承認依頼をせず一時保存をする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場合は［仮登録］を、そのまま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承認依頼に進む場合は［承認依頼］をタップします。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36"/>
          <p:cNvSpPr txBox="1"/>
          <p:nvPr/>
        </p:nvSpPr>
        <p:spPr>
          <a:xfrm>
            <a:off x="482100" y="2666425"/>
            <a:ext cx="2610900" cy="9002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［明細登録］ボタンをタップするとじ、確認表示が出てくるので、問題がなければ［はい］をタップします。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完了の表示が出てくれば、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明細の登録は完了です。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6" name="Google Shape;666;p36" title="IMG_0043.PNG"/>
          <p:cNvPicPr preferRelativeResize="0"/>
          <p:nvPr/>
        </p:nvPicPr>
        <p:blipFill rotWithShape="1">
          <a:blip r:embed="rId3">
            <a:alphaModFix/>
          </a:blip>
          <a:srcRect b="0" l="0" r="0" t="4644"/>
          <a:stretch/>
        </p:blipFill>
        <p:spPr>
          <a:xfrm>
            <a:off x="3879825" y="2637875"/>
            <a:ext cx="1571344" cy="3243699"/>
          </a:xfrm>
          <a:prstGeom prst="rect">
            <a:avLst/>
          </a:prstGeom>
          <a:noFill/>
          <a:ln>
            <a:noFill/>
          </a:ln>
          <a:effectLst>
            <a:outerShdw blurRad="50036" rotWithShape="0" algn="bl" dir="5400000" dist="16679">
              <a:srgbClr val="000000">
                <a:alpha val="50196"/>
              </a:srgbClr>
            </a:outerShdw>
          </a:effectLst>
        </p:spPr>
      </p:pic>
      <p:pic>
        <p:nvPicPr>
          <p:cNvPr id="667" name="Google Shape;667;p36" title="IMG_0044.PNG"/>
          <p:cNvPicPr preferRelativeResize="0"/>
          <p:nvPr/>
        </p:nvPicPr>
        <p:blipFill rotWithShape="1">
          <a:blip r:embed="rId4">
            <a:alphaModFix/>
          </a:blip>
          <a:srcRect b="0" l="0" r="0" t="4644"/>
          <a:stretch/>
        </p:blipFill>
        <p:spPr>
          <a:xfrm>
            <a:off x="5549067" y="2637875"/>
            <a:ext cx="1571301" cy="3243699"/>
          </a:xfrm>
          <a:prstGeom prst="rect">
            <a:avLst/>
          </a:prstGeom>
          <a:noFill/>
          <a:ln>
            <a:noFill/>
          </a:ln>
          <a:effectLst>
            <a:outerShdw blurRad="50036" rotWithShape="0" algn="bl" dir="5400000" dist="16679">
              <a:srgbClr val="000000">
                <a:alpha val="50196"/>
              </a:srgbClr>
            </a:outerShdw>
          </a:effectLst>
        </p:spPr>
      </p:pic>
      <p:pic>
        <p:nvPicPr>
          <p:cNvPr id="668" name="Google Shape;668;p36" title="File.png"/>
          <p:cNvPicPr preferRelativeResize="0"/>
          <p:nvPr/>
        </p:nvPicPr>
        <p:blipFill rotWithShape="1">
          <a:blip r:embed="rId5">
            <a:alphaModFix/>
          </a:blip>
          <a:srcRect b="0" l="0" r="0" t="4798"/>
          <a:stretch/>
        </p:blipFill>
        <p:spPr>
          <a:xfrm>
            <a:off x="7339575" y="2637875"/>
            <a:ext cx="1571351" cy="32387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669" name="Google Shape;669;p36"/>
          <p:cNvSpPr/>
          <p:nvPr/>
        </p:nvSpPr>
        <p:spPr>
          <a:xfrm flipH="1" rot="10800000">
            <a:off x="4075426" y="4137572"/>
            <a:ext cx="1157400" cy="212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36"/>
          <p:cNvSpPr/>
          <p:nvPr/>
        </p:nvSpPr>
        <p:spPr>
          <a:xfrm flipH="1" rot="10800000">
            <a:off x="7358874" y="5504925"/>
            <a:ext cx="1538400" cy="1899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36"/>
          <p:cNvSpPr/>
          <p:nvPr/>
        </p:nvSpPr>
        <p:spPr>
          <a:xfrm>
            <a:off x="3938871" y="4033724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36"/>
          <p:cNvSpPr/>
          <p:nvPr/>
        </p:nvSpPr>
        <p:spPr>
          <a:xfrm>
            <a:off x="7182621" y="5398074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36"/>
          <p:cNvSpPr/>
          <p:nvPr/>
        </p:nvSpPr>
        <p:spPr>
          <a:xfrm flipH="1" rot="10800000">
            <a:off x="5756025" y="3945346"/>
            <a:ext cx="1157400" cy="4971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36"/>
          <p:cNvSpPr/>
          <p:nvPr/>
        </p:nvSpPr>
        <p:spPr>
          <a:xfrm flipH="1" rot="10800000">
            <a:off x="3900000" y="5493525"/>
            <a:ext cx="1551300" cy="212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5" name="Google Shape;675;p36"/>
          <p:cNvCxnSpPr/>
          <p:nvPr/>
        </p:nvCxnSpPr>
        <p:spPr>
          <a:xfrm rot="10800000">
            <a:off x="4335050" y="4393250"/>
            <a:ext cx="3900" cy="1083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cxnSp>
      <p:sp>
        <p:nvSpPr>
          <p:cNvPr id="676" name="Google Shape;676;p36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伝票の提出（承認依頼）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36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伝票の提出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37" title="IMG_0045.PNG"/>
          <p:cNvPicPr preferRelativeResize="0"/>
          <p:nvPr/>
        </p:nvPicPr>
        <p:blipFill rotWithShape="1">
          <a:blip r:embed="rId3">
            <a:alphaModFix/>
          </a:blip>
          <a:srcRect b="0" l="0" r="0" t="5625"/>
          <a:stretch/>
        </p:blipFill>
        <p:spPr>
          <a:xfrm>
            <a:off x="4074650" y="2228426"/>
            <a:ext cx="1907370" cy="3896827"/>
          </a:xfrm>
          <a:prstGeom prst="rect">
            <a:avLst/>
          </a:prstGeom>
          <a:noFill/>
          <a:ln>
            <a:noFill/>
          </a:ln>
          <a:effectLst>
            <a:outerShdw blurRad="50036" rotWithShape="0" algn="bl" dir="5400000" dist="16679">
              <a:srgbClr val="000000">
                <a:alpha val="50196"/>
              </a:srgbClr>
            </a:outerShdw>
          </a:effectLst>
        </p:spPr>
      </p:pic>
      <p:sp>
        <p:nvSpPr>
          <p:cNvPr id="683" name="Google Shape;683;p37"/>
          <p:cNvSpPr/>
          <p:nvPr/>
        </p:nvSpPr>
        <p:spPr>
          <a:xfrm flipH="1" rot="10800000">
            <a:off x="4449638" y="4059475"/>
            <a:ext cx="1157400" cy="2070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37"/>
          <p:cNvSpPr/>
          <p:nvPr/>
        </p:nvSpPr>
        <p:spPr>
          <a:xfrm>
            <a:off x="553206" y="227375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37"/>
          <p:cNvSpPr txBox="1"/>
          <p:nvPr/>
        </p:nvSpPr>
        <p:spPr>
          <a:xfrm>
            <a:off x="482100" y="2666425"/>
            <a:ext cx="2676736" cy="7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承認依頼の確認表示が出てくるので、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問題なければ［はい］をタップします。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完了の表示が出てくれば、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伝票の承認依頼は完了です。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6" name="Google Shape;686;p37" title="IMG_2053.png"/>
          <p:cNvPicPr preferRelativeResize="0"/>
          <p:nvPr/>
        </p:nvPicPr>
        <p:blipFill rotWithShape="1">
          <a:blip r:embed="rId4">
            <a:alphaModFix/>
          </a:blip>
          <a:srcRect b="24693" l="0" r="0" t="4716"/>
          <a:stretch/>
        </p:blipFill>
        <p:spPr>
          <a:xfrm>
            <a:off x="6610051" y="2228425"/>
            <a:ext cx="1811100" cy="2768020"/>
          </a:xfrm>
          <a:prstGeom prst="rect">
            <a:avLst/>
          </a:prstGeom>
          <a:noFill/>
          <a:ln>
            <a:noFill/>
          </a:ln>
          <a:effectLst>
            <a:outerShdw blurRad="44749" rotWithShape="0" algn="bl" dir="5400000" dist="14916">
              <a:srgbClr val="000000">
                <a:alpha val="50196"/>
              </a:srgbClr>
            </a:outerShdw>
          </a:effectLst>
        </p:spPr>
      </p:pic>
      <p:sp>
        <p:nvSpPr>
          <p:cNvPr id="687" name="Google Shape;687;p37"/>
          <p:cNvSpPr/>
          <p:nvPr/>
        </p:nvSpPr>
        <p:spPr>
          <a:xfrm flipH="1" rot="10800000">
            <a:off x="6631243" y="3291928"/>
            <a:ext cx="1755900" cy="246300"/>
          </a:xfrm>
          <a:prstGeom prst="rect">
            <a:avLst/>
          </a:prstGeom>
          <a:noFill/>
          <a:ln cap="flat" cmpd="sng" w="164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32851" rotWithShape="0" dir="5400000" dist="19831">
              <a:srgbClr val="000000">
                <a:alpha val="34510"/>
              </a:srgbClr>
            </a:outerShdw>
          </a:effectLst>
        </p:spPr>
        <p:txBody>
          <a:bodyPr anchorCtr="0" anchor="ctr" bIns="39400" lIns="39400" spcFirstLastPara="1" rIns="39400" wrap="square" tIns="39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2"/>
              <a:buFont typeface="Calibri"/>
              <a:buNone/>
            </a:pPr>
            <a:r>
              <a:t/>
            </a:r>
            <a:endParaRPr b="0" i="0" sz="155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37"/>
          <p:cNvSpPr/>
          <p:nvPr/>
        </p:nvSpPr>
        <p:spPr>
          <a:xfrm>
            <a:off x="6513776" y="3324894"/>
            <a:ext cx="180300" cy="180300"/>
          </a:xfrm>
          <a:prstGeom prst="ellipse">
            <a:avLst/>
          </a:prstGeom>
          <a:solidFill>
            <a:srgbClr val="F92745"/>
          </a:solidFill>
          <a:ln cap="flat" cmpd="sng" w="18175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2"/>
              <a:buFont typeface="Calibri"/>
              <a:buNone/>
            </a:pPr>
            <a:r>
              <a:rPr b="0" i="0" lang="ja-JP" sz="85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85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37"/>
          <p:cNvSpPr/>
          <p:nvPr/>
        </p:nvSpPr>
        <p:spPr>
          <a:xfrm>
            <a:off x="4271118" y="3971814"/>
            <a:ext cx="303600" cy="2169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306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5075" lIns="55075" spcFirstLastPara="1" rIns="55075" wrap="square" tIns="55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69"/>
              <a:buFont typeface="Calibri"/>
              <a:buNone/>
            </a:pPr>
            <a:r>
              <a:rPr b="1" i="0" lang="ja-JP" sz="90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80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37"/>
          <p:cNvSpPr txBox="1"/>
          <p:nvPr/>
        </p:nvSpPr>
        <p:spPr>
          <a:xfrm>
            <a:off x="910034" y="3726664"/>
            <a:ext cx="1565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ja-JP" sz="1600" u="none" cap="none" strike="noStrike">
                <a:solidFill>
                  <a:srgbClr val="F92745"/>
                </a:solidFill>
                <a:latin typeface="Arial"/>
                <a:ea typeface="Arial"/>
                <a:cs typeface="Arial"/>
                <a:sym typeface="Arial"/>
              </a:rPr>
              <a:t>Point！</a:t>
            </a:r>
            <a:endParaRPr b="1" i="0" sz="1600" u="none" cap="none" strike="noStrike">
              <a:solidFill>
                <a:srgbClr val="F9274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37"/>
          <p:cNvSpPr/>
          <p:nvPr/>
        </p:nvSpPr>
        <p:spPr>
          <a:xfrm>
            <a:off x="550031" y="3714977"/>
            <a:ext cx="360000" cy="360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37"/>
          <p:cNvSpPr txBox="1"/>
          <p:nvPr/>
        </p:nvSpPr>
        <p:spPr>
          <a:xfrm>
            <a:off x="477358" y="4146273"/>
            <a:ext cx="2593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仮登録の状態の伝票はアプリの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ホーム画面の</a:t>
            </a: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［</a:t>
            </a: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仮登録］から確認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することができます。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37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伝票の提出（承認依頼）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37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伝票の作成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38"/>
          <p:cNvSpPr txBox="1"/>
          <p:nvPr>
            <p:ph type="title"/>
          </p:nvPr>
        </p:nvSpPr>
        <p:spPr>
          <a:xfrm>
            <a:off x="748400" y="3131100"/>
            <a:ext cx="837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ja-JP" sz="3000">
                <a:latin typeface="Arial"/>
                <a:ea typeface="Arial"/>
                <a:cs typeface="Arial"/>
                <a:sym typeface="Arial"/>
              </a:rPr>
              <a:t>伝票の承認（承認者用）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7951" y="2853964"/>
            <a:ext cx="1784222" cy="3244039"/>
          </a:xfrm>
          <a:prstGeom prst="rect">
            <a:avLst/>
          </a:prstGeom>
          <a:noFill/>
          <a:ln>
            <a:noFill/>
          </a:ln>
          <a:effectLst>
            <a:outerShdw blurRad="49181" rotWithShape="0" algn="bl" dir="5400000" dist="16394">
              <a:srgbClr val="000000">
                <a:alpha val="50196"/>
              </a:srgbClr>
            </a:outerShdw>
          </a:effectLst>
        </p:spPr>
      </p:pic>
      <p:pic>
        <p:nvPicPr>
          <p:cNvPr id="705" name="Google Shape;705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9563" y="2853964"/>
            <a:ext cx="1784222" cy="3230524"/>
          </a:xfrm>
          <a:prstGeom prst="rect">
            <a:avLst/>
          </a:prstGeom>
          <a:noFill/>
          <a:ln>
            <a:noFill/>
          </a:ln>
          <a:effectLst>
            <a:outerShdw blurRad="49181" rotWithShape="0" algn="bl" dir="5400000" dist="16394">
              <a:srgbClr val="000000">
                <a:alpha val="50196"/>
              </a:srgbClr>
            </a:outerShdw>
          </a:effectLst>
        </p:spPr>
      </p:pic>
      <p:sp>
        <p:nvSpPr>
          <p:cNvPr id="706" name="Google Shape;706;p39"/>
          <p:cNvSpPr txBox="1"/>
          <p:nvPr/>
        </p:nvSpPr>
        <p:spPr>
          <a:xfrm>
            <a:off x="4" y="1146942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承認対象の伝票を参照する方法は２パターンございます。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7" name="Google Shape;707;p39"/>
          <p:cNvGrpSpPr/>
          <p:nvPr/>
        </p:nvGrpSpPr>
        <p:grpSpPr>
          <a:xfrm>
            <a:off x="5507427" y="2913162"/>
            <a:ext cx="1784482" cy="3171332"/>
            <a:chOff x="5743115" y="2599500"/>
            <a:chExt cx="1865637" cy="3315906"/>
          </a:xfrm>
        </p:grpSpPr>
        <p:pic>
          <p:nvPicPr>
            <p:cNvPr id="708" name="Google Shape;708;p3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743115" y="2599500"/>
              <a:ext cx="1865637" cy="3315906"/>
            </a:xfrm>
            <a:prstGeom prst="rect">
              <a:avLst/>
            </a:prstGeom>
            <a:noFill/>
            <a:ln>
              <a:noFill/>
            </a:ln>
            <a:effectLst>
              <a:outerShdw blurRad="48280" rotWithShape="0" algn="bl" dir="5400000" dist="16093">
                <a:srgbClr val="000000">
                  <a:alpha val="50196"/>
                </a:srgbClr>
              </a:outerShdw>
            </a:effectLst>
          </p:spPr>
        </p:pic>
        <p:pic>
          <p:nvPicPr>
            <p:cNvPr id="709" name="Google Shape;709;p39" title="IMG_0057.PNG"/>
            <p:cNvPicPr preferRelativeResize="0"/>
            <p:nvPr/>
          </p:nvPicPr>
          <p:blipFill rotWithShape="1">
            <a:blip r:embed="rId6">
              <a:alphaModFix/>
            </a:blip>
            <a:srcRect b="35264" l="0" r="1836" t="5198"/>
            <a:stretch/>
          </p:blipFill>
          <p:spPr>
            <a:xfrm>
              <a:off x="5743125" y="2599500"/>
              <a:ext cx="1831376" cy="24046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10" name="Google Shape;710;p39"/>
          <p:cNvGrpSpPr/>
          <p:nvPr/>
        </p:nvGrpSpPr>
        <p:grpSpPr>
          <a:xfrm>
            <a:off x="7528750" y="2857713"/>
            <a:ext cx="1784310" cy="3236547"/>
            <a:chOff x="7606432" y="2599500"/>
            <a:chExt cx="1831376" cy="3321921"/>
          </a:xfrm>
        </p:grpSpPr>
        <p:pic>
          <p:nvPicPr>
            <p:cNvPr id="711" name="Google Shape;711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606432" y="2605521"/>
              <a:ext cx="1831376" cy="3315900"/>
            </a:xfrm>
            <a:prstGeom prst="rect">
              <a:avLst/>
            </a:prstGeom>
            <a:noFill/>
            <a:ln>
              <a:noFill/>
            </a:ln>
            <a:effectLst>
              <a:outerShdw blurRad="49181" rotWithShape="0" algn="bl" dir="5400000" dist="16394">
                <a:srgbClr val="000000">
                  <a:alpha val="50196"/>
                </a:srgbClr>
              </a:outerShdw>
            </a:effectLst>
          </p:spPr>
        </p:pic>
        <p:pic>
          <p:nvPicPr>
            <p:cNvPr id="712" name="Google Shape;712;p39" title="IMG_0056.PNG"/>
            <p:cNvPicPr preferRelativeResize="0"/>
            <p:nvPr/>
          </p:nvPicPr>
          <p:blipFill rotWithShape="1">
            <a:blip r:embed="rId7">
              <a:alphaModFix/>
            </a:blip>
            <a:srcRect b="35429" l="0" r="0" t="4705"/>
            <a:stretch/>
          </p:blipFill>
          <p:spPr>
            <a:xfrm>
              <a:off x="7612925" y="2599500"/>
              <a:ext cx="1787625" cy="23168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3" name="Google Shape;713;p39"/>
          <p:cNvSpPr/>
          <p:nvPr/>
        </p:nvSpPr>
        <p:spPr>
          <a:xfrm flipH="1" rot="10800000">
            <a:off x="963975" y="3351619"/>
            <a:ext cx="1644300" cy="468000"/>
          </a:xfrm>
          <a:prstGeom prst="rect">
            <a:avLst/>
          </a:prstGeom>
          <a:noFill/>
          <a:ln cap="flat" cmpd="sng" w="278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4947" rotWithShape="0" dir="5400000" dist="21097">
              <a:srgbClr val="000000">
                <a:alpha val="34510"/>
              </a:srgbClr>
            </a:outerShdw>
          </a:effectLst>
        </p:spPr>
        <p:txBody>
          <a:bodyPr anchorCtr="0" anchor="ctr" bIns="41925" lIns="41925" spcFirstLastPara="1" rIns="41925" wrap="square" tIns="41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1"/>
              <a:buFont typeface="Calibri"/>
              <a:buNone/>
            </a:pPr>
            <a:r>
              <a:t/>
            </a:r>
            <a:endParaRPr b="0" i="0" sz="165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39"/>
          <p:cNvSpPr/>
          <p:nvPr/>
        </p:nvSpPr>
        <p:spPr>
          <a:xfrm flipH="1" rot="10800000">
            <a:off x="6265932" y="5757692"/>
            <a:ext cx="257700" cy="222000"/>
          </a:xfrm>
          <a:prstGeom prst="rect">
            <a:avLst/>
          </a:prstGeom>
          <a:noFill/>
          <a:ln cap="flat" cmpd="sng" w="278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4947" rotWithShape="0" dir="5400000" dist="21097">
              <a:srgbClr val="000000">
                <a:alpha val="34510"/>
              </a:srgbClr>
            </a:outerShdw>
          </a:effectLst>
        </p:spPr>
        <p:txBody>
          <a:bodyPr anchorCtr="0" anchor="ctr" bIns="41925" lIns="41925" spcFirstLastPara="1" rIns="41925" wrap="square" tIns="41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1"/>
              <a:buFont typeface="Calibri"/>
              <a:buNone/>
            </a:pPr>
            <a:r>
              <a:t/>
            </a:r>
            <a:endParaRPr b="0" i="0" sz="165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39"/>
          <p:cNvSpPr/>
          <p:nvPr/>
        </p:nvSpPr>
        <p:spPr>
          <a:xfrm flipH="1" rot="10800000">
            <a:off x="7492058" y="3063500"/>
            <a:ext cx="1850400" cy="265200"/>
          </a:xfrm>
          <a:prstGeom prst="rect">
            <a:avLst/>
          </a:prstGeom>
          <a:noFill/>
          <a:ln cap="flat" cmpd="sng" w="278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4947" rotWithShape="0" dir="5400000" dist="21097">
              <a:srgbClr val="000000">
                <a:alpha val="34510"/>
              </a:srgbClr>
            </a:outerShdw>
          </a:effectLst>
        </p:spPr>
        <p:txBody>
          <a:bodyPr anchorCtr="0" anchor="ctr" bIns="41925" lIns="41925" spcFirstLastPara="1" rIns="41925" wrap="square" tIns="41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1"/>
              <a:buFont typeface="Calibri"/>
              <a:buNone/>
            </a:pPr>
            <a:r>
              <a:t/>
            </a:r>
            <a:endParaRPr b="0" i="0" sz="165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39"/>
          <p:cNvSpPr txBox="1"/>
          <p:nvPr/>
        </p:nvSpPr>
        <p:spPr>
          <a:xfrm>
            <a:off x="1109674" y="2123675"/>
            <a:ext cx="4044213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ホーム画面の［あなたの対応待ち］に表示されている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数字をタップすると、承認対象の伝票一覧に切り替わります。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39"/>
          <p:cNvSpPr/>
          <p:nvPr/>
        </p:nvSpPr>
        <p:spPr>
          <a:xfrm>
            <a:off x="701473" y="2134405"/>
            <a:ext cx="504000" cy="360000"/>
          </a:xfrm>
          <a:prstGeom prst="roundRect">
            <a:avLst>
              <a:gd fmla="val 16667" name="adj"/>
            </a:avLst>
          </a:prstGeom>
          <a:solidFill>
            <a:srgbClr val="0070C0"/>
          </a:solidFill>
          <a:ln cap="flat" cmpd="sng" w="25400">
            <a:solidFill>
              <a:srgbClr val="1971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パターン１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39"/>
          <p:cNvSpPr/>
          <p:nvPr/>
        </p:nvSpPr>
        <p:spPr>
          <a:xfrm>
            <a:off x="5306148" y="2134405"/>
            <a:ext cx="504000" cy="360000"/>
          </a:xfrm>
          <a:prstGeom prst="roundRect">
            <a:avLst>
              <a:gd fmla="val 16667" name="adj"/>
            </a:avLst>
          </a:prstGeom>
          <a:solidFill>
            <a:srgbClr val="0070C0"/>
          </a:solidFill>
          <a:ln cap="flat" cmpd="sng" w="25400">
            <a:solidFill>
              <a:srgbClr val="1971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パターン２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39"/>
          <p:cNvSpPr txBox="1"/>
          <p:nvPr/>
        </p:nvSpPr>
        <p:spPr>
          <a:xfrm>
            <a:off x="5714325" y="2123675"/>
            <a:ext cx="37713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ホーム画面下部の［承認］をタップすると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承認対象の伝票一覧に切り替わり、画面上部で確認したい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伝票の種類を選択変更できます。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39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承認対象の伝票の参照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39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伝票の承認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2" name="Google Shape;722;p39"/>
          <p:cNvCxnSpPr/>
          <p:nvPr/>
        </p:nvCxnSpPr>
        <p:spPr>
          <a:xfrm>
            <a:off x="5059175" y="2154156"/>
            <a:ext cx="0" cy="40992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723" name="Google Shape;723;p39"/>
          <p:cNvSpPr/>
          <p:nvPr/>
        </p:nvSpPr>
        <p:spPr>
          <a:xfrm>
            <a:off x="2647000" y="3492775"/>
            <a:ext cx="257700" cy="185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7964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724" name="Google Shape;724;p39"/>
          <p:cNvSpPr/>
          <p:nvPr/>
        </p:nvSpPr>
        <p:spPr>
          <a:xfrm>
            <a:off x="6571125" y="5775850"/>
            <a:ext cx="921000" cy="185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7964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" name="Google Shape;729;p40"/>
          <p:cNvPicPr preferRelativeResize="0"/>
          <p:nvPr/>
        </p:nvPicPr>
        <p:blipFill rotWithShape="1">
          <a:blip r:embed="rId3">
            <a:alphaModFix/>
          </a:blip>
          <a:srcRect b="0" l="0" r="0" t="5723"/>
          <a:stretch/>
        </p:blipFill>
        <p:spPr>
          <a:xfrm>
            <a:off x="7518164" y="2254300"/>
            <a:ext cx="1818600" cy="371193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730" name="Google Shape;730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15560" y="2254300"/>
            <a:ext cx="1899475" cy="3439200"/>
          </a:xfrm>
          <a:prstGeom prst="rect">
            <a:avLst/>
          </a:prstGeom>
          <a:noFill/>
          <a:ln>
            <a:noFill/>
          </a:ln>
          <a:effectLst>
            <a:outerShdw blurRad="52357" rotWithShape="0" algn="bl" dir="5400000" dist="17452">
              <a:srgbClr val="000000">
                <a:alpha val="50196"/>
              </a:srgbClr>
            </a:outerShdw>
          </a:effectLst>
        </p:spPr>
      </p:pic>
      <p:sp>
        <p:nvSpPr>
          <p:cNvPr id="731" name="Google Shape;731;p40"/>
          <p:cNvSpPr txBox="1"/>
          <p:nvPr/>
        </p:nvSpPr>
        <p:spPr>
          <a:xfrm>
            <a:off x="4" y="1146942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伝票の詳細を確認し、承認します。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40"/>
          <p:cNvSpPr/>
          <p:nvPr/>
        </p:nvSpPr>
        <p:spPr>
          <a:xfrm flipH="1" rot="10800000">
            <a:off x="3438548" y="2939104"/>
            <a:ext cx="1750500" cy="9798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40"/>
          <p:cNvSpPr txBox="1"/>
          <p:nvPr/>
        </p:nvSpPr>
        <p:spPr>
          <a:xfrm>
            <a:off x="3383228" y="2254304"/>
            <a:ext cx="3949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40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承認処理を行う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40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伝票の承認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40"/>
          <p:cNvSpPr/>
          <p:nvPr/>
        </p:nvSpPr>
        <p:spPr>
          <a:xfrm>
            <a:off x="3344636" y="2847579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40"/>
          <p:cNvSpPr txBox="1"/>
          <p:nvPr/>
        </p:nvSpPr>
        <p:spPr>
          <a:xfrm>
            <a:off x="479274" y="2545135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承認対象の伝票をタップすると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伝票の内容が表示されます。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8" name="Google Shape;738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44846" y="2254300"/>
            <a:ext cx="1926025" cy="339615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739" name="Google Shape;739;p40"/>
          <p:cNvSpPr txBox="1"/>
          <p:nvPr/>
        </p:nvSpPr>
        <p:spPr>
          <a:xfrm>
            <a:off x="479275" y="3543275"/>
            <a:ext cx="2572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伝票の内容を確認する際、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ヘッダーは省略表示されているため、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赤枠の箇所をタップするとヘッダーの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内容が表示されます。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40"/>
          <p:cNvSpPr/>
          <p:nvPr/>
        </p:nvSpPr>
        <p:spPr>
          <a:xfrm flipH="1" rot="10800000">
            <a:off x="6424219" y="5284041"/>
            <a:ext cx="883200" cy="2571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40"/>
          <p:cNvSpPr/>
          <p:nvPr/>
        </p:nvSpPr>
        <p:spPr>
          <a:xfrm>
            <a:off x="6294591" y="5136027"/>
            <a:ext cx="303600" cy="2169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306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5075" lIns="55075" spcFirstLastPara="1" rIns="55075" wrap="square" tIns="55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69"/>
              <a:buFont typeface="Calibri"/>
              <a:buNone/>
            </a:pPr>
            <a:r>
              <a:rPr b="1" i="0" lang="ja-JP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40"/>
          <p:cNvSpPr txBox="1"/>
          <p:nvPr/>
        </p:nvSpPr>
        <p:spPr>
          <a:xfrm>
            <a:off x="479274" y="4890867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伝票内容を確認後、承認する場合は［承認］をタップします。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40"/>
          <p:cNvSpPr/>
          <p:nvPr/>
        </p:nvSpPr>
        <p:spPr>
          <a:xfrm flipH="1" rot="10800000">
            <a:off x="7018721" y="2521797"/>
            <a:ext cx="324300" cy="294000"/>
          </a:xfrm>
          <a:prstGeom prst="rect">
            <a:avLst/>
          </a:prstGeom>
          <a:noFill/>
          <a:ln cap="flat" cmpd="sng" w="296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40"/>
          <p:cNvSpPr/>
          <p:nvPr/>
        </p:nvSpPr>
        <p:spPr>
          <a:xfrm>
            <a:off x="6879839" y="2336053"/>
            <a:ext cx="252000" cy="252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40"/>
          <p:cNvSpPr/>
          <p:nvPr/>
        </p:nvSpPr>
        <p:spPr>
          <a:xfrm flipH="1" rot="10800000">
            <a:off x="7780650" y="3621075"/>
            <a:ext cx="1300800" cy="7662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40"/>
          <p:cNvSpPr/>
          <p:nvPr/>
        </p:nvSpPr>
        <p:spPr>
          <a:xfrm>
            <a:off x="7626666" y="3508752"/>
            <a:ext cx="303600" cy="2169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306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5075" lIns="55075" spcFirstLastPara="1" rIns="55075" wrap="square" tIns="55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69"/>
              <a:buFont typeface="Calibri"/>
              <a:buNone/>
            </a:pPr>
            <a:r>
              <a:rPr b="1" i="0" lang="ja-JP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40"/>
          <p:cNvSpPr txBox="1"/>
          <p:nvPr/>
        </p:nvSpPr>
        <p:spPr>
          <a:xfrm>
            <a:off x="479274" y="5899780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確認画面で［はい］をタップして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承認が完了します。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40"/>
          <p:cNvSpPr/>
          <p:nvPr/>
        </p:nvSpPr>
        <p:spPr>
          <a:xfrm>
            <a:off x="553206" y="2194386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40"/>
          <p:cNvSpPr/>
          <p:nvPr/>
        </p:nvSpPr>
        <p:spPr>
          <a:xfrm>
            <a:off x="569626" y="4554024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40"/>
          <p:cNvSpPr/>
          <p:nvPr/>
        </p:nvSpPr>
        <p:spPr>
          <a:xfrm>
            <a:off x="569626" y="5541155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40"/>
          <p:cNvSpPr txBox="1"/>
          <p:nvPr/>
        </p:nvSpPr>
        <p:spPr>
          <a:xfrm>
            <a:off x="918876" y="3184260"/>
            <a:ext cx="1565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ja-JP" sz="1600" u="none" cap="none" strike="noStrike">
                <a:solidFill>
                  <a:srgbClr val="F92745"/>
                </a:solidFill>
                <a:latin typeface="Arial"/>
                <a:ea typeface="Arial"/>
                <a:cs typeface="Arial"/>
                <a:sym typeface="Arial"/>
              </a:rPr>
              <a:t>Point！</a:t>
            </a:r>
            <a:endParaRPr b="1" i="0" sz="1600" u="none" cap="none" strike="noStrike">
              <a:solidFill>
                <a:srgbClr val="F9274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40"/>
          <p:cNvSpPr/>
          <p:nvPr/>
        </p:nvSpPr>
        <p:spPr>
          <a:xfrm>
            <a:off x="558873" y="3172573"/>
            <a:ext cx="360000" cy="360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41"/>
          <p:cNvSpPr txBox="1"/>
          <p:nvPr/>
        </p:nvSpPr>
        <p:spPr>
          <a:xfrm>
            <a:off x="4" y="1146942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証票の添付がある場合、添付内容の確認をします。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41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承認処理を行う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41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伝票の承認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0" name="Google Shape;760;p41"/>
          <p:cNvPicPr preferRelativeResize="0"/>
          <p:nvPr/>
        </p:nvPicPr>
        <p:blipFill rotWithShape="1">
          <a:blip r:embed="rId3">
            <a:alphaModFix/>
          </a:blip>
          <a:srcRect b="22229" l="0" r="0" t="5149"/>
          <a:stretch/>
        </p:blipFill>
        <p:spPr>
          <a:xfrm>
            <a:off x="7403350" y="2273025"/>
            <a:ext cx="1835751" cy="2886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761" name="Google Shape;761;p41" title="IMG_0077.png"/>
          <p:cNvPicPr preferRelativeResize="0"/>
          <p:nvPr/>
        </p:nvPicPr>
        <p:blipFill rotWithShape="1">
          <a:blip r:embed="rId4">
            <a:alphaModFix/>
          </a:blip>
          <a:srcRect b="0" l="0" r="0" t="4934"/>
          <a:stretch/>
        </p:blipFill>
        <p:spPr>
          <a:xfrm>
            <a:off x="3480200" y="2273025"/>
            <a:ext cx="1835744" cy="377824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pic>
        <p:nvPicPr>
          <p:cNvPr id="762" name="Google Shape;762;p41" title="IMG_0078.png"/>
          <p:cNvPicPr preferRelativeResize="0"/>
          <p:nvPr/>
        </p:nvPicPr>
        <p:blipFill rotWithShape="1">
          <a:blip r:embed="rId5">
            <a:alphaModFix/>
          </a:blip>
          <a:srcRect b="0" l="0" r="0" t="4934"/>
          <a:stretch/>
        </p:blipFill>
        <p:spPr>
          <a:xfrm>
            <a:off x="5441775" y="2273025"/>
            <a:ext cx="1835751" cy="377824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763" name="Google Shape;763;p41"/>
          <p:cNvSpPr/>
          <p:nvPr/>
        </p:nvSpPr>
        <p:spPr>
          <a:xfrm flipH="1" rot="10800000">
            <a:off x="3480200" y="3921799"/>
            <a:ext cx="1828500" cy="13266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41"/>
          <p:cNvSpPr/>
          <p:nvPr/>
        </p:nvSpPr>
        <p:spPr>
          <a:xfrm flipH="1" rot="10800000">
            <a:off x="4739925" y="3993399"/>
            <a:ext cx="512100" cy="2130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dash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41"/>
          <p:cNvSpPr/>
          <p:nvPr/>
        </p:nvSpPr>
        <p:spPr>
          <a:xfrm>
            <a:off x="3337086" y="4003604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41"/>
          <p:cNvSpPr/>
          <p:nvPr/>
        </p:nvSpPr>
        <p:spPr>
          <a:xfrm flipH="1" rot="10800000">
            <a:off x="5484675" y="3816449"/>
            <a:ext cx="1828500" cy="2808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41"/>
          <p:cNvSpPr/>
          <p:nvPr/>
        </p:nvSpPr>
        <p:spPr>
          <a:xfrm>
            <a:off x="5308711" y="3687329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41"/>
          <p:cNvSpPr/>
          <p:nvPr/>
        </p:nvSpPr>
        <p:spPr>
          <a:xfrm flipH="1" rot="10800000">
            <a:off x="7403350" y="2231446"/>
            <a:ext cx="1821300" cy="27297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41"/>
          <p:cNvSpPr/>
          <p:nvPr/>
        </p:nvSpPr>
        <p:spPr>
          <a:xfrm flipH="1" rot="10800000">
            <a:off x="7456267" y="2269246"/>
            <a:ext cx="466800" cy="2718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41"/>
          <p:cNvSpPr/>
          <p:nvPr/>
        </p:nvSpPr>
        <p:spPr>
          <a:xfrm>
            <a:off x="7237611" y="2165654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41"/>
          <p:cNvSpPr txBox="1"/>
          <p:nvPr/>
        </p:nvSpPr>
        <p:spPr>
          <a:xfrm>
            <a:off x="479274" y="2545135"/>
            <a:ext cx="2593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証票が添付されている明細には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［証票あり］の表記があります。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明細をタップすると明細の内容が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表示されます。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41"/>
          <p:cNvSpPr txBox="1"/>
          <p:nvPr/>
        </p:nvSpPr>
        <p:spPr>
          <a:xfrm>
            <a:off x="479274" y="3817409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［添付ファイル］をタップすると添付されている証票が表示されます。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41"/>
          <p:cNvSpPr txBox="1"/>
          <p:nvPr/>
        </p:nvSpPr>
        <p:spPr>
          <a:xfrm>
            <a:off x="479274" y="4728405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内容を確認し、左上の［閉じる］をタップすると明細の画面に戻ります。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41"/>
          <p:cNvSpPr/>
          <p:nvPr/>
        </p:nvSpPr>
        <p:spPr>
          <a:xfrm>
            <a:off x="553206" y="2194386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41"/>
          <p:cNvSpPr/>
          <p:nvPr/>
        </p:nvSpPr>
        <p:spPr>
          <a:xfrm>
            <a:off x="569626" y="3480565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41"/>
          <p:cNvSpPr/>
          <p:nvPr/>
        </p:nvSpPr>
        <p:spPr>
          <a:xfrm>
            <a:off x="569626" y="4369780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1" name="Google Shape;781;p42"/>
          <p:cNvGrpSpPr/>
          <p:nvPr/>
        </p:nvGrpSpPr>
        <p:grpSpPr>
          <a:xfrm>
            <a:off x="3876175" y="2423029"/>
            <a:ext cx="1926032" cy="3396154"/>
            <a:chOff x="7588200" y="2254304"/>
            <a:chExt cx="1926032" cy="3396154"/>
          </a:xfrm>
        </p:grpSpPr>
        <p:pic>
          <p:nvPicPr>
            <p:cNvPr id="782" name="Google Shape;782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88207" y="2254304"/>
              <a:ext cx="1926025" cy="339615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196"/>
                </a:srgbClr>
              </a:outerShdw>
            </a:effectLst>
          </p:spPr>
        </p:pic>
        <p:pic>
          <p:nvPicPr>
            <p:cNvPr id="783" name="Google Shape;783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588200" y="5264604"/>
              <a:ext cx="1897905" cy="336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4" name="Google Shape;784;p42"/>
          <p:cNvSpPr/>
          <p:nvPr/>
        </p:nvSpPr>
        <p:spPr>
          <a:xfrm flipH="1" rot="10800000">
            <a:off x="3926438" y="5465950"/>
            <a:ext cx="913800" cy="2571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42"/>
          <p:cNvSpPr/>
          <p:nvPr/>
        </p:nvSpPr>
        <p:spPr>
          <a:xfrm flipH="1" rot="10800000">
            <a:off x="3933000" y="5089350"/>
            <a:ext cx="1818600" cy="2979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42"/>
          <p:cNvSpPr/>
          <p:nvPr/>
        </p:nvSpPr>
        <p:spPr>
          <a:xfrm>
            <a:off x="3694002" y="4986152"/>
            <a:ext cx="303600" cy="2169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306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5075" lIns="55075" spcFirstLastPara="1" rIns="55075" wrap="square" tIns="55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69"/>
              <a:buFont typeface="Calibri"/>
              <a:buNone/>
            </a:pPr>
            <a:r>
              <a:rPr b="1" i="0" lang="ja-JP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42"/>
          <p:cNvSpPr txBox="1"/>
          <p:nvPr/>
        </p:nvSpPr>
        <p:spPr>
          <a:xfrm>
            <a:off x="4" y="1146942"/>
            <a:ext cx="99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伝票の詳細を確認し、差戻します。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42"/>
          <p:cNvSpPr txBox="1"/>
          <p:nvPr/>
        </p:nvSpPr>
        <p:spPr>
          <a:xfrm>
            <a:off x="508023" y="2590960"/>
            <a:ext cx="2422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申請者に伝票を差し戻す場合は、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コメントを入力してから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［差戻し］をタップします。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42"/>
          <p:cNvSpPr/>
          <p:nvPr/>
        </p:nvSpPr>
        <p:spPr>
          <a:xfrm>
            <a:off x="574975" y="2194415"/>
            <a:ext cx="504000" cy="3600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25400">
            <a:solidFill>
              <a:srgbClr val="F796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42"/>
          <p:cNvSpPr/>
          <p:nvPr/>
        </p:nvSpPr>
        <p:spPr>
          <a:xfrm>
            <a:off x="630722" y="3615525"/>
            <a:ext cx="2299500" cy="736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ABF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伝票の編集権限がついていても、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アプリからの編集はできません。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編集する場合はブラウザ版にて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ご対応ください。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42"/>
          <p:cNvSpPr/>
          <p:nvPr/>
        </p:nvSpPr>
        <p:spPr>
          <a:xfrm>
            <a:off x="630722" y="3380473"/>
            <a:ext cx="2299500" cy="244800"/>
          </a:xfrm>
          <a:prstGeom prst="rect">
            <a:avLst/>
          </a:prstGeom>
          <a:solidFill>
            <a:srgbClr val="F79646"/>
          </a:solidFill>
          <a:ln cap="flat" cmpd="sng" w="19050">
            <a:solidFill>
              <a:srgbClr val="FABF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ja-JP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補足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42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差戻し処理を行う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42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伝票の承認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" name="Google Shape;79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72675" y="2254525"/>
            <a:ext cx="2255761" cy="4018725"/>
          </a:xfrm>
          <a:prstGeom prst="rect">
            <a:avLst/>
          </a:prstGeom>
          <a:noFill/>
          <a:ln>
            <a:noFill/>
          </a:ln>
          <a:effectLst>
            <a:outerShdw blurRad="43058" rotWithShape="0" algn="bl" dir="5400000" dist="14353">
              <a:srgbClr val="000000">
                <a:alpha val="50196"/>
              </a:srgbClr>
            </a:outerShdw>
          </a:effectLst>
        </p:spPr>
      </p:pic>
      <p:pic>
        <p:nvPicPr>
          <p:cNvPr id="799" name="Google Shape;799;p43"/>
          <p:cNvPicPr preferRelativeResize="0"/>
          <p:nvPr/>
        </p:nvPicPr>
        <p:blipFill rotWithShape="1">
          <a:blip r:embed="rId4">
            <a:alphaModFix/>
          </a:blip>
          <a:srcRect b="0" l="1172" r="1143" t="784"/>
          <a:stretch/>
        </p:blipFill>
        <p:spPr>
          <a:xfrm>
            <a:off x="6347150" y="2285900"/>
            <a:ext cx="2278350" cy="3987350"/>
          </a:xfrm>
          <a:prstGeom prst="rect">
            <a:avLst/>
          </a:prstGeom>
          <a:noFill/>
          <a:ln>
            <a:noFill/>
          </a:ln>
          <a:effectLst>
            <a:outerShdw blurRad="43058" rotWithShape="0" algn="bl" dir="5400000" dist="14353">
              <a:srgbClr val="000000">
                <a:alpha val="50196"/>
              </a:srgbClr>
            </a:outerShdw>
          </a:effectLst>
        </p:spPr>
      </p:pic>
      <p:sp>
        <p:nvSpPr>
          <p:cNvPr id="800" name="Google Shape;800;p43"/>
          <p:cNvSpPr/>
          <p:nvPr/>
        </p:nvSpPr>
        <p:spPr>
          <a:xfrm flipH="1" rot="10800000">
            <a:off x="5615125" y="5400251"/>
            <a:ext cx="453900" cy="4077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43"/>
          <p:cNvSpPr/>
          <p:nvPr/>
        </p:nvSpPr>
        <p:spPr>
          <a:xfrm>
            <a:off x="5437761" y="5284704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43"/>
          <p:cNvSpPr/>
          <p:nvPr/>
        </p:nvSpPr>
        <p:spPr>
          <a:xfrm flipH="1" rot="10800000">
            <a:off x="6643600" y="3667475"/>
            <a:ext cx="1673100" cy="10614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43"/>
          <p:cNvSpPr/>
          <p:nvPr/>
        </p:nvSpPr>
        <p:spPr>
          <a:xfrm>
            <a:off x="6522068" y="3587961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43"/>
          <p:cNvSpPr txBox="1"/>
          <p:nvPr/>
        </p:nvSpPr>
        <p:spPr>
          <a:xfrm>
            <a:off x="508025" y="2590950"/>
            <a:ext cx="25938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複数の伝票をまとめて承認する場合、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承認対象の伝票一覧の画面の右下の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チェックマークをタップすることで、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表示されているページにある伝票を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一括で承認することが可能です。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43"/>
          <p:cNvSpPr/>
          <p:nvPr/>
        </p:nvSpPr>
        <p:spPr>
          <a:xfrm>
            <a:off x="574975" y="2194415"/>
            <a:ext cx="504000" cy="3600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25400">
            <a:solidFill>
              <a:srgbClr val="F796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43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複数伝票をまとめて承認する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43"/>
          <p:cNvSpPr txBox="1"/>
          <p:nvPr/>
        </p:nvSpPr>
        <p:spPr>
          <a:xfrm>
            <a:off x="0" y="342350"/>
            <a:ext cx="16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伝票の承認</a:t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43"/>
          <p:cNvSpPr txBox="1"/>
          <p:nvPr/>
        </p:nvSpPr>
        <p:spPr>
          <a:xfrm>
            <a:off x="532999" y="4136696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確認画面で［はい］をタップして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承認が完了します。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43"/>
          <p:cNvSpPr/>
          <p:nvPr/>
        </p:nvSpPr>
        <p:spPr>
          <a:xfrm>
            <a:off x="574973" y="373634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44"/>
          <p:cNvSpPr txBox="1"/>
          <p:nvPr>
            <p:ph type="title"/>
          </p:nvPr>
        </p:nvSpPr>
        <p:spPr>
          <a:xfrm>
            <a:off x="748400" y="3131100"/>
            <a:ext cx="8370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ja-JP" sz="3000">
                <a:latin typeface="Arial"/>
                <a:ea typeface="Arial"/>
                <a:cs typeface="Arial"/>
                <a:sym typeface="Arial"/>
              </a:rPr>
              <a:t>領収書・レシートの登録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" name="Google Shape;81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63" y="2395686"/>
            <a:ext cx="1711925" cy="3110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820" name="Google Shape;820;p45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紙で受け取った領収書・レシートの登録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45"/>
          <p:cNvSpPr txBox="1"/>
          <p:nvPr/>
        </p:nvSpPr>
        <p:spPr>
          <a:xfrm>
            <a:off x="5750" y="342350"/>
            <a:ext cx="161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領収書の登録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45"/>
          <p:cNvSpPr txBox="1"/>
          <p:nvPr/>
        </p:nvSpPr>
        <p:spPr>
          <a:xfrm>
            <a:off x="1513950" y="-981500"/>
            <a:ext cx="795900" cy="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823" name="Google Shape;823;p45"/>
          <p:cNvSpPr/>
          <p:nvPr/>
        </p:nvSpPr>
        <p:spPr>
          <a:xfrm>
            <a:off x="531906" y="2149854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45"/>
          <p:cNvSpPr txBox="1"/>
          <p:nvPr/>
        </p:nvSpPr>
        <p:spPr>
          <a:xfrm>
            <a:off x="499350" y="2544320"/>
            <a:ext cx="2629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アプリのホーム画面下部にある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［領収書撮影］をタップすると、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カメラが起動します。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5" name="Google Shape;825;p45"/>
          <p:cNvGrpSpPr/>
          <p:nvPr/>
        </p:nvGrpSpPr>
        <p:grpSpPr>
          <a:xfrm>
            <a:off x="3231576" y="2395684"/>
            <a:ext cx="1846201" cy="3324105"/>
            <a:chOff x="3273654" y="2470075"/>
            <a:chExt cx="1991158" cy="3585101"/>
          </a:xfrm>
        </p:grpSpPr>
        <p:pic>
          <p:nvPicPr>
            <p:cNvPr id="826" name="Google Shape;826;p45" title="IMG_2054.png"/>
            <p:cNvPicPr preferRelativeResize="0"/>
            <p:nvPr/>
          </p:nvPicPr>
          <p:blipFill rotWithShape="1">
            <a:blip r:embed="rId4">
              <a:alphaModFix/>
            </a:blip>
            <a:srcRect b="3921" l="0" r="0" t="5112"/>
            <a:stretch/>
          </p:blipFill>
          <p:spPr>
            <a:xfrm>
              <a:off x="3444379" y="2470075"/>
              <a:ext cx="1820433" cy="3585101"/>
            </a:xfrm>
            <a:prstGeom prst="rect">
              <a:avLst/>
            </a:prstGeom>
            <a:noFill/>
            <a:ln>
              <a:noFill/>
            </a:ln>
            <a:effectLst>
              <a:outerShdw blurRad="52987" rotWithShape="0" algn="bl" dir="5400000" dist="17662">
                <a:srgbClr val="000000">
                  <a:alpha val="50196"/>
                </a:srgbClr>
              </a:outerShdw>
            </a:effectLst>
          </p:spPr>
        </p:pic>
        <p:sp>
          <p:nvSpPr>
            <p:cNvPr id="827" name="Google Shape;827;p45"/>
            <p:cNvSpPr/>
            <p:nvPr/>
          </p:nvSpPr>
          <p:spPr>
            <a:xfrm>
              <a:off x="3444379" y="5327177"/>
              <a:ext cx="1820400" cy="476700"/>
            </a:xfrm>
            <a:prstGeom prst="rect">
              <a:avLst/>
            </a:prstGeom>
            <a:noFill/>
            <a:ln cap="flat" cmpd="sng" w="164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2874" rotWithShape="0" dir="5400000" dist="19845">
                <a:srgbClr val="000000">
                  <a:alpha val="34510"/>
                </a:srgbClr>
              </a:outerShdw>
            </a:effectLst>
          </p:spPr>
          <p:txBody>
            <a:bodyPr anchorCtr="0" anchor="ctr" bIns="39425" lIns="39425" spcFirstLastPara="1" rIns="39425" wrap="square" tIns="39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3"/>
                <a:buFont typeface="Calibri"/>
                <a:buNone/>
              </a:pPr>
              <a:r>
                <a:t/>
              </a:r>
              <a:endParaRPr b="0" i="0" sz="155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45"/>
            <p:cNvSpPr/>
            <p:nvPr/>
          </p:nvSpPr>
          <p:spPr>
            <a:xfrm>
              <a:off x="3273654" y="5231011"/>
              <a:ext cx="252000" cy="1800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235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2375" lIns="42375" spcFirstLastPara="1" rIns="42375" wrap="square" tIns="423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69"/>
                <a:buFont typeface="Calibri"/>
                <a:buNone/>
              </a:pPr>
              <a:r>
                <a:rPr b="1" i="0" lang="ja-JP" sz="927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927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9" name="Google Shape;829;p45"/>
          <p:cNvSpPr/>
          <p:nvPr/>
        </p:nvSpPr>
        <p:spPr>
          <a:xfrm>
            <a:off x="531906" y="3335667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45"/>
          <p:cNvSpPr txBox="1"/>
          <p:nvPr/>
        </p:nvSpPr>
        <p:spPr>
          <a:xfrm>
            <a:off x="502721" y="3739891"/>
            <a:ext cx="2629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カメラで領収書を撮影し、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［写真を使用］をタップすると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写真がアップロードされます。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45"/>
          <p:cNvSpPr/>
          <p:nvPr/>
        </p:nvSpPr>
        <p:spPr>
          <a:xfrm>
            <a:off x="6177675" y="5157572"/>
            <a:ext cx="252000" cy="18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45"/>
          <p:cNvSpPr/>
          <p:nvPr/>
        </p:nvSpPr>
        <p:spPr>
          <a:xfrm>
            <a:off x="542531" y="443007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45"/>
          <p:cNvSpPr txBox="1"/>
          <p:nvPr/>
        </p:nvSpPr>
        <p:spPr>
          <a:xfrm>
            <a:off x="499350" y="4828319"/>
            <a:ext cx="25938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アップロード完了の表示が出たら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［続けて撮影］をタップすると再度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カメラが起動し、領収書の撮影が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できます。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［終了］をタップすると、元のアプリ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画面に戻ります。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4" name="Google Shape;834;p45"/>
          <p:cNvGrpSpPr/>
          <p:nvPr/>
        </p:nvGrpSpPr>
        <p:grpSpPr>
          <a:xfrm>
            <a:off x="7047683" y="2395681"/>
            <a:ext cx="1659269" cy="3426281"/>
            <a:chOff x="7662660" y="2470075"/>
            <a:chExt cx="1736182" cy="3585101"/>
          </a:xfrm>
        </p:grpSpPr>
        <p:pic>
          <p:nvPicPr>
            <p:cNvPr id="835" name="Google Shape;835;p45" title="IMG_0032.PNG"/>
            <p:cNvPicPr preferRelativeResize="0"/>
            <p:nvPr/>
          </p:nvPicPr>
          <p:blipFill rotWithShape="1">
            <a:blip r:embed="rId5">
              <a:alphaModFix/>
            </a:blip>
            <a:srcRect b="0" l="0" r="0" t="4617"/>
            <a:stretch/>
          </p:blipFill>
          <p:spPr>
            <a:xfrm>
              <a:off x="7662660" y="2470075"/>
              <a:ext cx="1736182" cy="3585101"/>
            </a:xfrm>
            <a:prstGeom prst="rect">
              <a:avLst/>
            </a:prstGeom>
            <a:noFill/>
            <a:ln>
              <a:noFill/>
            </a:ln>
            <a:effectLst>
              <a:outerShdw blurRad="54619" rotWithShape="0" algn="bl" dir="5400000" dist="18206">
                <a:srgbClr val="000000">
                  <a:alpha val="50196"/>
                </a:srgbClr>
              </a:outerShdw>
            </a:effectLst>
          </p:spPr>
        </p:pic>
        <p:sp>
          <p:nvSpPr>
            <p:cNvPr id="836" name="Google Shape;836;p45"/>
            <p:cNvSpPr/>
            <p:nvPr/>
          </p:nvSpPr>
          <p:spPr>
            <a:xfrm>
              <a:off x="7804058" y="3539321"/>
              <a:ext cx="1452900" cy="1242600"/>
            </a:xfrm>
            <a:prstGeom prst="rect">
              <a:avLst/>
            </a:prstGeom>
            <a:noFill/>
            <a:ln cap="flat" cmpd="sng" w="169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3886" rotWithShape="0" dir="5400000" dist="20456">
                <a:srgbClr val="000000">
                  <a:alpha val="34510"/>
                </a:srgbClr>
              </a:outerShdw>
            </a:effectLst>
          </p:spPr>
          <p:txBody>
            <a:bodyPr anchorCtr="0" anchor="ctr" bIns="40650" lIns="40650" spcFirstLastPara="1" rIns="40650" wrap="square" tIns="406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1"/>
                <a:buFont typeface="Calibri"/>
                <a:buNone/>
              </a:pPr>
              <a:r>
                <a:t/>
              </a:r>
              <a:endParaRPr b="0" i="0" sz="160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45"/>
            <p:cNvSpPr/>
            <p:nvPr/>
          </p:nvSpPr>
          <p:spPr>
            <a:xfrm>
              <a:off x="7696160" y="3476036"/>
              <a:ext cx="252000" cy="1800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242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3675" lIns="43675" spcFirstLastPara="1" rIns="43675" wrap="square" tIns="436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20"/>
                <a:buFont typeface="Calibri"/>
                <a:buNone/>
              </a:pPr>
              <a:r>
                <a:rPr b="1" i="0" lang="ja-JP" sz="956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956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8" name="Google Shape;838;p45"/>
          <p:cNvSpPr txBox="1"/>
          <p:nvPr/>
        </p:nvSpPr>
        <p:spPr>
          <a:xfrm>
            <a:off x="0" y="1014979"/>
            <a:ext cx="9906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領収書は事前に撮影・</a:t>
            </a:r>
            <a:r>
              <a:rPr b="1" i="0" lang="ja-JP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保存し、後から精算することもできます。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文字情報はOCR機能で自動データ化されます。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45"/>
          <p:cNvSpPr/>
          <p:nvPr/>
        </p:nvSpPr>
        <p:spPr>
          <a:xfrm>
            <a:off x="6412560" y="5242386"/>
            <a:ext cx="504000" cy="1800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0650" lIns="40650" spcFirstLastPara="1" rIns="40650" wrap="square" tIns="40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1"/>
              <a:buFont typeface="Calibri"/>
              <a:buNone/>
            </a:pPr>
            <a:r>
              <a:t/>
            </a:r>
            <a:endParaRPr b="0" i="0" sz="160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46"/>
          <p:cNvGrpSpPr/>
          <p:nvPr/>
        </p:nvGrpSpPr>
        <p:grpSpPr>
          <a:xfrm>
            <a:off x="3534274" y="2362606"/>
            <a:ext cx="1693403" cy="3426281"/>
            <a:chOff x="7626944" y="2470075"/>
            <a:chExt cx="1771898" cy="3585101"/>
          </a:xfrm>
        </p:grpSpPr>
        <p:pic>
          <p:nvPicPr>
            <p:cNvPr id="845" name="Google Shape;845;p46" title="IMG_0032.PNG"/>
            <p:cNvPicPr preferRelativeResize="0"/>
            <p:nvPr/>
          </p:nvPicPr>
          <p:blipFill rotWithShape="1">
            <a:blip r:embed="rId3">
              <a:alphaModFix/>
            </a:blip>
            <a:srcRect b="0" l="0" r="0" t="4617"/>
            <a:stretch/>
          </p:blipFill>
          <p:spPr>
            <a:xfrm>
              <a:off x="7662660" y="2470075"/>
              <a:ext cx="1736182" cy="3585101"/>
            </a:xfrm>
            <a:prstGeom prst="rect">
              <a:avLst/>
            </a:prstGeom>
            <a:noFill/>
            <a:ln>
              <a:noFill/>
            </a:ln>
            <a:effectLst>
              <a:outerShdw blurRad="54619" rotWithShape="0" algn="bl" dir="5400000" dist="18206">
                <a:srgbClr val="000000">
                  <a:alpha val="50196"/>
                </a:srgbClr>
              </a:outerShdw>
            </a:effectLst>
          </p:spPr>
        </p:pic>
        <p:sp>
          <p:nvSpPr>
            <p:cNvPr id="846" name="Google Shape;846;p46"/>
            <p:cNvSpPr/>
            <p:nvPr/>
          </p:nvSpPr>
          <p:spPr>
            <a:xfrm>
              <a:off x="7804066" y="4236186"/>
              <a:ext cx="1452900" cy="288600"/>
            </a:xfrm>
            <a:prstGeom prst="rect">
              <a:avLst/>
            </a:prstGeom>
            <a:noFill/>
            <a:ln cap="flat" cmpd="sng" w="169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3886" rotWithShape="0" dir="5400000" dist="20456">
                <a:srgbClr val="000000">
                  <a:alpha val="34510"/>
                </a:srgbClr>
              </a:outerShdw>
            </a:effectLst>
          </p:spPr>
          <p:txBody>
            <a:bodyPr anchorCtr="0" anchor="ctr" bIns="40650" lIns="40650" spcFirstLastPara="1" rIns="40650" wrap="square" tIns="406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1"/>
                <a:buFont typeface="Calibri"/>
                <a:buNone/>
              </a:pPr>
              <a:r>
                <a:t/>
              </a:r>
              <a:endParaRPr b="0" i="0" sz="160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46"/>
            <p:cNvSpPr/>
            <p:nvPr/>
          </p:nvSpPr>
          <p:spPr>
            <a:xfrm>
              <a:off x="7626944" y="4162575"/>
              <a:ext cx="252000" cy="1800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242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3675" lIns="43675" spcFirstLastPara="1" rIns="43675" wrap="square" tIns="436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20"/>
                <a:buFont typeface="Calibri"/>
                <a:buNone/>
              </a:pPr>
              <a:r>
                <a:rPr b="1" i="0" lang="ja-JP" sz="956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956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48" name="Google Shape;848;p46" title="IMG_0042.PNG"/>
          <p:cNvPicPr preferRelativeResize="0"/>
          <p:nvPr/>
        </p:nvPicPr>
        <p:blipFill rotWithShape="1">
          <a:blip r:embed="rId4">
            <a:alphaModFix/>
          </a:blip>
          <a:srcRect b="0" l="0" r="0" t="5150"/>
          <a:stretch/>
        </p:blipFill>
        <p:spPr>
          <a:xfrm>
            <a:off x="5993975" y="2362600"/>
            <a:ext cx="1659275" cy="34070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849" name="Google Shape;849;p46"/>
          <p:cNvSpPr txBox="1"/>
          <p:nvPr/>
        </p:nvSpPr>
        <p:spPr>
          <a:xfrm>
            <a:off x="0" y="1014979"/>
            <a:ext cx="9906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None/>
            </a:pPr>
            <a:r>
              <a:rPr b="1" i="0" lang="ja-JP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領収書撮影後にすぐ起票することもできます。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46"/>
          <p:cNvSpPr/>
          <p:nvPr/>
        </p:nvSpPr>
        <p:spPr>
          <a:xfrm>
            <a:off x="522681" y="2141429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46"/>
          <p:cNvSpPr txBox="1"/>
          <p:nvPr/>
        </p:nvSpPr>
        <p:spPr>
          <a:xfrm>
            <a:off x="479500" y="2539669"/>
            <a:ext cx="2593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［伝票を作成］をタップすると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機能メニューが表示されます。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46"/>
          <p:cNvSpPr/>
          <p:nvPr/>
        </p:nvSpPr>
        <p:spPr>
          <a:xfrm>
            <a:off x="5011977" y="4103875"/>
            <a:ext cx="1129800" cy="189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7964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853" name="Google Shape;853;p46"/>
          <p:cNvSpPr/>
          <p:nvPr/>
        </p:nvSpPr>
        <p:spPr>
          <a:xfrm>
            <a:off x="6129400" y="3331824"/>
            <a:ext cx="1388400" cy="1259100"/>
          </a:xfrm>
          <a:prstGeom prst="rect">
            <a:avLst/>
          </a:prstGeom>
          <a:noFill/>
          <a:ln cap="flat" cmpd="sng" w="169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3886" rotWithShape="0" dir="5400000" dist="20456">
              <a:srgbClr val="000000">
                <a:alpha val="34510"/>
              </a:srgbClr>
            </a:outerShdw>
          </a:effectLst>
        </p:spPr>
        <p:txBody>
          <a:bodyPr anchorCtr="0" anchor="ctr" bIns="40650" lIns="40650" spcFirstLastPara="1" rIns="40650" wrap="square" tIns="40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1"/>
              <a:buFont typeface="Calibri"/>
              <a:buNone/>
            </a:pPr>
            <a:r>
              <a:t/>
            </a:r>
            <a:endParaRPr b="0" i="0" sz="160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46"/>
          <p:cNvSpPr txBox="1"/>
          <p:nvPr/>
        </p:nvSpPr>
        <p:spPr>
          <a:xfrm>
            <a:off x="1870576" y="338153"/>
            <a:ext cx="62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紙で受け取った領収書・レシートの登録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46"/>
          <p:cNvSpPr txBox="1"/>
          <p:nvPr/>
        </p:nvSpPr>
        <p:spPr>
          <a:xfrm>
            <a:off x="5750" y="342350"/>
            <a:ext cx="161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領収書の登録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47"/>
          <p:cNvSpPr txBox="1"/>
          <p:nvPr/>
        </p:nvSpPr>
        <p:spPr>
          <a:xfrm>
            <a:off x="1870575" y="338150"/>
            <a:ext cx="6481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電子データで受け取った領収書の登録①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47"/>
          <p:cNvSpPr txBox="1"/>
          <p:nvPr/>
        </p:nvSpPr>
        <p:spPr>
          <a:xfrm>
            <a:off x="5750" y="342350"/>
            <a:ext cx="161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領収書の登録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2" name="Google Shape;862;p47" title="IMG_2206.png"/>
          <p:cNvPicPr preferRelativeResize="0"/>
          <p:nvPr/>
        </p:nvPicPr>
        <p:blipFill rotWithShape="1">
          <a:blip r:embed="rId3">
            <a:alphaModFix/>
          </a:blip>
          <a:srcRect b="4311" l="0" r="0" t="4928"/>
          <a:stretch/>
        </p:blipFill>
        <p:spPr>
          <a:xfrm>
            <a:off x="4917723" y="2255953"/>
            <a:ext cx="1984327" cy="3898772"/>
          </a:xfrm>
          <a:prstGeom prst="rect">
            <a:avLst/>
          </a:prstGeom>
          <a:noFill/>
          <a:ln>
            <a:noFill/>
          </a:ln>
          <a:effectLst>
            <a:outerShdw blurRad="41998" rotWithShape="0" algn="bl" dir="5400000" dist="13999">
              <a:srgbClr val="000000">
                <a:alpha val="50196"/>
              </a:srgbClr>
            </a:outerShdw>
          </a:effectLst>
        </p:spPr>
      </p:pic>
      <p:sp>
        <p:nvSpPr>
          <p:cNvPr id="863" name="Google Shape;863;p47"/>
          <p:cNvSpPr/>
          <p:nvPr/>
        </p:nvSpPr>
        <p:spPr>
          <a:xfrm flipH="1" rot="10800000">
            <a:off x="6000740" y="2504629"/>
            <a:ext cx="801900" cy="2370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47"/>
          <p:cNvSpPr/>
          <p:nvPr/>
        </p:nvSpPr>
        <p:spPr>
          <a:xfrm>
            <a:off x="5672723" y="2526829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47"/>
          <p:cNvSpPr/>
          <p:nvPr/>
        </p:nvSpPr>
        <p:spPr>
          <a:xfrm flipH="1" rot="10800000">
            <a:off x="6446949" y="5471006"/>
            <a:ext cx="468300" cy="3792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6" name="Google Shape;866;p47" title="IMG_0062.PNG"/>
          <p:cNvPicPr preferRelativeResize="0"/>
          <p:nvPr/>
        </p:nvPicPr>
        <p:blipFill rotWithShape="1">
          <a:blip r:embed="rId4">
            <a:alphaModFix/>
          </a:blip>
          <a:srcRect b="3590" l="0" r="0" t="5061"/>
          <a:stretch/>
        </p:blipFill>
        <p:spPr>
          <a:xfrm>
            <a:off x="7179368" y="2248136"/>
            <a:ext cx="1984325" cy="392431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867" name="Google Shape;867;p47"/>
          <p:cNvSpPr/>
          <p:nvPr/>
        </p:nvSpPr>
        <p:spPr>
          <a:xfrm flipH="1" rot="10800000">
            <a:off x="7285557" y="3050710"/>
            <a:ext cx="576000" cy="1800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47"/>
          <p:cNvSpPr txBox="1"/>
          <p:nvPr/>
        </p:nvSpPr>
        <p:spPr>
          <a:xfrm>
            <a:off x="508025" y="2542480"/>
            <a:ext cx="2556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ホーム画面下部の［証票］を</a:t>
            </a:r>
            <a:endParaRPr b="0" i="0" sz="1050" u="none" cap="none" strike="noStrike">
              <a:solidFill>
                <a:srgbClr val="44474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050" u="none" cap="none" strike="noStrike">
                <a:solidFill>
                  <a:srgbClr val="444746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47"/>
          <p:cNvSpPr txBox="1"/>
          <p:nvPr/>
        </p:nvSpPr>
        <p:spPr>
          <a:xfrm>
            <a:off x="533000" y="3540700"/>
            <a:ext cx="2532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画面上部の［電子取引証票］を選し、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［＋］をタップします。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47"/>
          <p:cNvSpPr/>
          <p:nvPr/>
        </p:nvSpPr>
        <p:spPr>
          <a:xfrm>
            <a:off x="536748" y="2148655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47"/>
          <p:cNvSpPr/>
          <p:nvPr/>
        </p:nvSpPr>
        <p:spPr>
          <a:xfrm>
            <a:off x="536748" y="3146485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47"/>
          <p:cNvSpPr/>
          <p:nvPr/>
        </p:nvSpPr>
        <p:spPr>
          <a:xfrm>
            <a:off x="536748" y="424841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47"/>
          <p:cNvSpPr/>
          <p:nvPr/>
        </p:nvSpPr>
        <p:spPr>
          <a:xfrm>
            <a:off x="7202646" y="2891395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941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47"/>
          <p:cNvSpPr txBox="1"/>
          <p:nvPr/>
        </p:nvSpPr>
        <p:spPr>
          <a:xfrm>
            <a:off x="522975" y="4651202"/>
            <a:ext cx="2556900" cy="7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［写真ライブラリ］ もしくは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［ファイルを選択］をタップし、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対象の領収書やレシートを選択し、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アップロードします。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t/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5" name="Google Shape;875;p47" title="IMG_2053.png"/>
          <p:cNvPicPr preferRelativeResize="0"/>
          <p:nvPr/>
        </p:nvPicPr>
        <p:blipFill rotWithShape="1">
          <a:blip r:embed="rId5">
            <a:alphaModFix/>
          </a:blip>
          <a:srcRect b="3586" l="0" r="0" t="4713"/>
          <a:stretch/>
        </p:blipFill>
        <p:spPr>
          <a:xfrm>
            <a:off x="3377250" y="2267228"/>
            <a:ext cx="1349914" cy="2680202"/>
          </a:xfrm>
          <a:prstGeom prst="rect">
            <a:avLst/>
          </a:prstGeom>
          <a:noFill/>
          <a:ln>
            <a:noFill/>
          </a:ln>
          <a:effectLst>
            <a:outerShdw blurRad="62549" rotWithShape="0" algn="bl" dir="5400000" dist="20850">
              <a:srgbClr val="000000">
                <a:alpha val="50196"/>
              </a:srgbClr>
            </a:outerShdw>
          </a:effectLst>
        </p:spPr>
      </p:pic>
      <p:sp>
        <p:nvSpPr>
          <p:cNvPr id="876" name="Google Shape;876;p47"/>
          <p:cNvSpPr/>
          <p:nvPr/>
        </p:nvSpPr>
        <p:spPr>
          <a:xfrm flipH="1" rot="10800000">
            <a:off x="4378550" y="4707876"/>
            <a:ext cx="259800" cy="2160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47"/>
          <p:cNvSpPr/>
          <p:nvPr/>
        </p:nvSpPr>
        <p:spPr>
          <a:xfrm>
            <a:off x="4237948" y="4548130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47"/>
          <p:cNvSpPr/>
          <p:nvPr/>
        </p:nvSpPr>
        <p:spPr>
          <a:xfrm>
            <a:off x="4674049" y="4723025"/>
            <a:ext cx="269700" cy="185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7964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879" name="Google Shape;879;p47"/>
          <p:cNvSpPr/>
          <p:nvPr/>
        </p:nvSpPr>
        <p:spPr>
          <a:xfrm rot="5400000">
            <a:off x="5359575" y="4019650"/>
            <a:ext cx="2629800" cy="185700"/>
          </a:xfrm>
          <a:prstGeom prst="rightArrow">
            <a:avLst>
              <a:gd fmla="val 42165" name="adj1"/>
              <a:gd fmla="val 89257" name="adj2"/>
            </a:avLst>
          </a:prstGeom>
          <a:solidFill>
            <a:srgbClr val="F7964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880" name="Google Shape;880;p47"/>
          <p:cNvSpPr/>
          <p:nvPr/>
        </p:nvSpPr>
        <p:spPr>
          <a:xfrm>
            <a:off x="6952799" y="5567750"/>
            <a:ext cx="269700" cy="185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7964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881" name="Google Shape;881;p47"/>
          <p:cNvSpPr/>
          <p:nvPr/>
        </p:nvSpPr>
        <p:spPr>
          <a:xfrm rot="-5400000">
            <a:off x="7961953" y="2975250"/>
            <a:ext cx="262200" cy="349800"/>
          </a:xfrm>
          <a:prstGeom prst="triangle">
            <a:avLst>
              <a:gd fmla="val 50000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47"/>
          <p:cNvSpPr/>
          <p:nvPr/>
        </p:nvSpPr>
        <p:spPr>
          <a:xfrm>
            <a:off x="8149550" y="2542475"/>
            <a:ext cx="1426800" cy="1063800"/>
          </a:xfrm>
          <a:prstGeom prst="roundRect">
            <a:avLst>
              <a:gd fmla="val 8721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883" name="Google Shape;883;p47" title="IMG_0063.PNG"/>
          <p:cNvPicPr preferRelativeResize="0"/>
          <p:nvPr/>
        </p:nvPicPr>
        <p:blipFill rotWithShape="1">
          <a:blip r:embed="rId6">
            <a:alphaModFix/>
          </a:blip>
          <a:srcRect b="55646" l="0" r="32254" t="24242"/>
          <a:stretch/>
        </p:blipFill>
        <p:spPr>
          <a:xfrm>
            <a:off x="8245050" y="2685825"/>
            <a:ext cx="1209026" cy="7770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</p:pic>
      <p:sp>
        <p:nvSpPr>
          <p:cNvPr id="884" name="Google Shape;884;p47"/>
          <p:cNvSpPr/>
          <p:nvPr/>
        </p:nvSpPr>
        <p:spPr>
          <a:xfrm flipH="1" rot="10800000">
            <a:off x="8332400" y="2736084"/>
            <a:ext cx="949800" cy="1923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47"/>
          <p:cNvSpPr/>
          <p:nvPr/>
        </p:nvSpPr>
        <p:spPr>
          <a:xfrm flipH="1" rot="10800000">
            <a:off x="8332400" y="3229254"/>
            <a:ext cx="949800" cy="1923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47"/>
          <p:cNvSpPr/>
          <p:nvPr/>
        </p:nvSpPr>
        <p:spPr>
          <a:xfrm>
            <a:off x="8332400" y="2977425"/>
            <a:ext cx="949800" cy="216000"/>
          </a:xfrm>
          <a:prstGeom prst="rect">
            <a:avLst/>
          </a:prstGeom>
          <a:solidFill>
            <a:srgbClr val="BFBFBF">
              <a:alpha val="85098"/>
            </a:srgbClr>
          </a:solidFill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ja-JP" sz="1100" u="none" cap="none" strike="noStrike">
                <a:solidFill>
                  <a:srgbClr val="F92745"/>
                </a:solidFill>
                <a:latin typeface="Noto Sans JP"/>
                <a:ea typeface="Noto Sans JP"/>
                <a:cs typeface="Noto Sans JP"/>
                <a:sym typeface="Noto Sans JP"/>
              </a:rPr>
              <a:t>使用不可</a:t>
            </a:r>
            <a:endParaRPr b="1" i="0" sz="1100" u="none" cap="none" strike="noStrike">
              <a:solidFill>
                <a:srgbClr val="F92745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887" name="Google Shape;887;p47"/>
          <p:cNvSpPr/>
          <p:nvPr/>
        </p:nvSpPr>
        <p:spPr>
          <a:xfrm>
            <a:off x="636725" y="5706025"/>
            <a:ext cx="2299500" cy="4665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FABF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［写真またはビデオを撮る］は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-JP" sz="1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使用不可となります。</a:t>
            </a:r>
            <a:endParaRPr b="0" i="0" sz="1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47"/>
          <p:cNvSpPr/>
          <p:nvPr/>
        </p:nvSpPr>
        <p:spPr>
          <a:xfrm>
            <a:off x="636722" y="5470973"/>
            <a:ext cx="2299500" cy="244800"/>
          </a:xfrm>
          <a:prstGeom prst="rect">
            <a:avLst/>
          </a:prstGeom>
          <a:solidFill>
            <a:srgbClr val="F79646"/>
          </a:solidFill>
          <a:ln cap="flat" cmpd="sng" w="19050">
            <a:solidFill>
              <a:srgbClr val="FABF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ja-JP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補足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3" name="Google Shape;89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2025" y="2365775"/>
            <a:ext cx="2155350" cy="3815225"/>
          </a:xfrm>
          <a:prstGeom prst="rect">
            <a:avLst/>
          </a:prstGeom>
          <a:noFill/>
          <a:ln>
            <a:noFill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</p:pic>
      <p:sp>
        <p:nvSpPr>
          <p:cNvPr id="894" name="Google Shape;894;p48"/>
          <p:cNvSpPr/>
          <p:nvPr/>
        </p:nvSpPr>
        <p:spPr>
          <a:xfrm flipH="1" rot="10800000">
            <a:off x="3692646" y="5859700"/>
            <a:ext cx="2041200" cy="2598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48"/>
          <p:cNvSpPr/>
          <p:nvPr/>
        </p:nvSpPr>
        <p:spPr>
          <a:xfrm flipH="1" rot="10793055">
            <a:off x="5296151" y="4676127"/>
            <a:ext cx="148500" cy="1083900"/>
          </a:xfrm>
          <a:prstGeom prst="rightBrace">
            <a:avLst>
              <a:gd fmla="val 31458" name="adj1"/>
              <a:gd fmla="val 55419" name="adj2"/>
            </a:avLst>
          </a:prstGeom>
          <a:noFill/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0000">
              <a:srgbClr val="000000">
                <a:alpha val="3725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48"/>
          <p:cNvSpPr txBox="1"/>
          <p:nvPr/>
        </p:nvSpPr>
        <p:spPr>
          <a:xfrm>
            <a:off x="603202" y="2708824"/>
            <a:ext cx="2442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領収書OCRが有効になっている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場合、ファイルのアップロード時に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自動で項目が入力されます。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48"/>
          <p:cNvSpPr/>
          <p:nvPr/>
        </p:nvSpPr>
        <p:spPr>
          <a:xfrm>
            <a:off x="5481839" y="5061753"/>
            <a:ext cx="252000" cy="252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48"/>
          <p:cNvSpPr/>
          <p:nvPr/>
        </p:nvSpPr>
        <p:spPr>
          <a:xfrm>
            <a:off x="3482248" y="5760179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４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48"/>
          <p:cNvSpPr/>
          <p:nvPr/>
        </p:nvSpPr>
        <p:spPr>
          <a:xfrm>
            <a:off x="553850" y="3562618"/>
            <a:ext cx="504000" cy="360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48"/>
          <p:cNvSpPr txBox="1"/>
          <p:nvPr/>
        </p:nvSpPr>
        <p:spPr>
          <a:xfrm>
            <a:off x="495075" y="3965381"/>
            <a:ext cx="25509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［更新］をタップすると、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Meiryo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データが保存されます。　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48"/>
          <p:cNvSpPr txBox="1"/>
          <p:nvPr/>
        </p:nvSpPr>
        <p:spPr>
          <a:xfrm>
            <a:off x="1870575" y="338150"/>
            <a:ext cx="6481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電子データで受け取った領収書の登録②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48"/>
          <p:cNvSpPr txBox="1"/>
          <p:nvPr/>
        </p:nvSpPr>
        <p:spPr>
          <a:xfrm>
            <a:off x="5750" y="342350"/>
            <a:ext cx="161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領収書の登録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48"/>
          <p:cNvSpPr txBox="1"/>
          <p:nvPr/>
        </p:nvSpPr>
        <p:spPr>
          <a:xfrm>
            <a:off x="918876" y="2346060"/>
            <a:ext cx="15657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ja-JP" sz="1600" u="none" cap="none" strike="noStrike">
                <a:solidFill>
                  <a:srgbClr val="F92745"/>
                </a:solidFill>
                <a:latin typeface="Arial"/>
                <a:ea typeface="Arial"/>
                <a:cs typeface="Arial"/>
                <a:sym typeface="Arial"/>
              </a:rPr>
              <a:t>Point！</a:t>
            </a:r>
            <a:endParaRPr b="1" i="0" sz="1600" u="none" cap="none" strike="noStrike">
              <a:solidFill>
                <a:srgbClr val="F9274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48"/>
          <p:cNvSpPr/>
          <p:nvPr/>
        </p:nvSpPr>
        <p:spPr>
          <a:xfrm>
            <a:off x="558873" y="2334373"/>
            <a:ext cx="360000" cy="360000"/>
          </a:xfrm>
          <a:prstGeom prst="ellipse">
            <a:avLst/>
          </a:prstGeom>
          <a:solidFill>
            <a:srgbClr val="F92745"/>
          </a:solidFill>
          <a:ln cap="flat" cmpd="sng" w="25400">
            <a:solidFill>
              <a:srgbClr val="F927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ja-JP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49"/>
          <p:cNvSpPr txBox="1"/>
          <p:nvPr/>
        </p:nvSpPr>
        <p:spPr>
          <a:xfrm>
            <a:off x="1870575" y="338150"/>
            <a:ext cx="6481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iryo"/>
              <a:buNone/>
            </a:pPr>
            <a:r>
              <a:rPr b="1" i="0" lang="ja-JP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登録した領収書の削除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49"/>
          <p:cNvSpPr txBox="1"/>
          <p:nvPr/>
        </p:nvSpPr>
        <p:spPr>
          <a:xfrm>
            <a:off x="5750" y="342350"/>
            <a:ext cx="161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iryo"/>
              <a:buNone/>
            </a:pPr>
            <a:r>
              <a:rPr b="1" i="0" lang="ja-JP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領収書の登録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1" name="Google Shape;911;p49" title="IMG_0068.png"/>
          <p:cNvPicPr preferRelativeResize="0"/>
          <p:nvPr/>
        </p:nvPicPr>
        <p:blipFill rotWithShape="1">
          <a:blip r:embed="rId3">
            <a:alphaModFix/>
          </a:blip>
          <a:srcRect b="0" l="0" r="0" t="5060"/>
          <a:stretch/>
        </p:blipFill>
        <p:spPr>
          <a:xfrm>
            <a:off x="3471751" y="2418661"/>
            <a:ext cx="1828351" cy="3757701"/>
          </a:xfrm>
          <a:prstGeom prst="rect">
            <a:avLst/>
          </a:prstGeom>
          <a:noFill/>
          <a:ln>
            <a:noFill/>
          </a:ln>
          <a:effectLst>
            <a:outerShdw blurRad="38696" rotWithShape="0" algn="bl" dir="5400000" dist="12899">
              <a:srgbClr val="000000">
                <a:alpha val="50196"/>
              </a:srgbClr>
            </a:outerShdw>
          </a:effectLst>
        </p:spPr>
      </p:pic>
      <p:pic>
        <p:nvPicPr>
          <p:cNvPr id="912" name="Google Shape;912;p49" title="IMG_0069.png"/>
          <p:cNvPicPr preferRelativeResize="0"/>
          <p:nvPr/>
        </p:nvPicPr>
        <p:blipFill rotWithShape="1">
          <a:blip r:embed="rId4">
            <a:alphaModFix/>
          </a:blip>
          <a:srcRect b="0" l="0" r="0" t="5060"/>
          <a:stretch/>
        </p:blipFill>
        <p:spPr>
          <a:xfrm>
            <a:off x="5459153" y="2418661"/>
            <a:ext cx="1828334" cy="3757701"/>
          </a:xfrm>
          <a:prstGeom prst="rect">
            <a:avLst/>
          </a:prstGeom>
          <a:noFill/>
          <a:ln>
            <a:noFill/>
          </a:ln>
          <a:effectLst>
            <a:outerShdw blurRad="38696" rotWithShape="0" algn="bl" dir="5400000" dist="12899">
              <a:srgbClr val="000000">
                <a:alpha val="50196"/>
              </a:srgbClr>
            </a:outerShdw>
          </a:effectLst>
        </p:spPr>
      </p:pic>
      <p:sp>
        <p:nvSpPr>
          <p:cNvPr id="913" name="Google Shape;913;p49"/>
          <p:cNvSpPr/>
          <p:nvPr/>
        </p:nvSpPr>
        <p:spPr>
          <a:xfrm flipH="1" rot="10800000">
            <a:off x="6981169" y="2418650"/>
            <a:ext cx="306300" cy="2508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49"/>
          <p:cNvSpPr/>
          <p:nvPr/>
        </p:nvSpPr>
        <p:spPr>
          <a:xfrm flipH="1" rot="10800000">
            <a:off x="7755362" y="3894025"/>
            <a:ext cx="867000" cy="415800"/>
          </a:xfrm>
          <a:prstGeom prst="rect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49"/>
          <p:cNvSpPr/>
          <p:nvPr/>
        </p:nvSpPr>
        <p:spPr>
          <a:xfrm flipH="1" rot="10800000">
            <a:off x="3518300" y="3036174"/>
            <a:ext cx="1743900" cy="8040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49"/>
          <p:cNvSpPr/>
          <p:nvPr/>
        </p:nvSpPr>
        <p:spPr>
          <a:xfrm>
            <a:off x="3387236" y="2924466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49"/>
          <p:cNvSpPr txBox="1"/>
          <p:nvPr/>
        </p:nvSpPr>
        <p:spPr>
          <a:xfrm>
            <a:off x="508025" y="2590950"/>
            <a:ext cx="259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削除したい証票をタップします。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49"/>
          <p:cNvSpPr/>
          <p:nvPr/>
        </p:nvSpPr>
        <p:spPr>
          <a:xfrm>
            <a:off x="574975" y="2194415"/>
            <a:ext cx="504000" cy="3600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25400">
            <a:solidFill>
              <a:srgbClr val="F796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49"/>
          <p:cNvSpPr txBox="1"/>
          <p:nvPr/>
        </p:nvSpPr>
        <p:spPr>
          <a:xfrm>
            <a:off x="514904" y="3616475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画面左上の［ゴミ箱マーク］を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タップします。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49"/>
          <p:cNvSpPr/>
          <p:nvPr/>
        </p:nvSpPr>
        <p:spPr>
          <a:xfrm>
            <a:off x="581854" y="3219940"/>
            <a:ext cx="504000" cy="3600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25400">
            <a:solidFill>
              <a:srgbClr val="F796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49"/>
          <p:cNvSpPr txBox="1"/>
          <p:nvPr/>
        </p:nvSpPr>
        <p:spPr>
          <a:xfrm>
            <a:off x="508029" y="4602300"/>
            <a:ext cx="2593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0000" spcFirstLastPara="1" rIns="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確認画面で［はい］を選択すると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ja-JP" sz="11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証票が削除されます。</a:t>
            </a:r>
            <a:endParaRPr b="0" i="0" sz="11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p49"/>
          <p:cNvSpPr/>
          <p:nvPr/>
        </p:nvSpPr>
        <p:spPr>
          <a:xfrm>
            <a:off x="574979" y="4205765"/>
            <a:ext cx="504000" cy="360000"/>
          </a:xfrm>
          <a:prstGeom prst="roundRect">
            <a:avLst>
              <a:gd fmla="val 16667" name="adj"/>
            </a:avLst>
          </a:prstGeom>
          <a:solidFill>
            <a:srgbClr val="F79646"/>
          </a:solidFill>
          <a:ln cap="flat" cmpd="sng" w="25400">
            <a:solidFill>
              <a:srgbClr val="F796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ja-JP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49"/>
          <p:cNvSpPr/>
          <p:nvPr/>
        </p:nvSpPr>
        <p:spPr>
          <a:xfrm>
            <a:off x="6807261" y="2278116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4" name="Google Shape;924;p49" title="IMG_0070.png"/>
          <p:cNvPicPr preferRelativeResize="0"/>
          <p:nvPr/>
        </p:nvPicPr>
        <p:blipFill rotWithShape="1">
          <a:blip r:embed="rId5">
            <a:alphaModFix/>
          </a:blip>
          <a:srcRect b="0" l="0" r="0" t="5393"/>
          <a:stretch/>
        </p:blipFill>
        <p:spPr>
          <a:xfrm>
            <a:off x="7506500" y="2418649"/>
            <a:ext cx="1828351" cy="3744563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35871" rotWithShape="0" dir="5400000" dist="21654">
              <a:srgbClr val="000000">
                <a:alpha val="34510"/>
              </a:srgbClr>
            </a:outerShdw>
          </a:effectLst>
        </p:spPr>
      </p:pic>
      <p:sp>
        <p:nvSpPr>
          <p:cNvPr id="925" name="Google Shape;925;p49"/>
          <p:cNvSpPr/>
          <p:nvPr/>
        </p:nvSpPr>
        <p:spPr>
          <a:xfrm flipH="1" rot="10800000">
            <a:off x="7732500" y="4147000"/>
            <a:ext cx="1354200" cy="229500"/>
          </a:xfrm>
          <a:prstGeom prst="rect">
            <a:avLst/>
          </a:prstGeom>
          <a:noFill/>
          <a:ln cap="flat" cmpd="sng" w="296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37205" rotWithShape="0" dir="5400000" dist="22459">
              <a:srgbClr val="000000">
                <a:alpha val="34510"/>
              </a:srgbClr>
            </a:outerShdw>
          </a:effectLst>
        </p:spPr>
        <p:txBody>
          <a:bodyPr anchorCtr="0" anchor="ctr" bIns="44625" lIns="44625" spcFirstLastPara="1" rIns="44625" wrap="square" tIns="44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8"/>
              <a:buFont typeface="Calibri"/>
              <a:buNone/>
            </a:pPr>
            <a:r>
              <a:t/>
            </a:r>
            <a:endParaRPr b="0" i="0" sz="17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49"/>
          <p:cNvSpPr/>
          <p:nvPr/>
        </p:nvSpPr>
        <p:spPr>
          <a:xfrm>
            <a:off x="7598486" y="4047266"/>
            <a:ext cx="269700" cy="192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39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025" lIns="43025" spcFirstLastPara="1" rIns="43025" wrap="square" tIns="430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95"/>
              <a:buFont typeface="Calibri"/>
              <a:buNone/>
            </a:pPr>
            <a:r>
              <a:rPr b="1" i="0" lang="ja-JP" sz="94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5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デザインの設定">
  <a:themeElements>
    <a:clrScheme name="デザインの設定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デザインの設定">
  <a:themeElements>
    <a:clrScheme name="デザインの設定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デザインの設定">
  <a:themeElements>
    <a:clrScheme name="デザインの設定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